
<file path=[Content_Types].xml><?xml version="1.0" encoding="utf-8"?>
<Types xmlns="http://schemas.openxmlformats.org/package/2006/content-types">
  <Default Extension="xml" ContentType="application/vnd.openxmlformats-package.core-properties+xml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slides/charts/chart1.xml" ContentType="application/vnd.openxmlformats-officedocument.drawingml.chart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slides/charts/chart2.xml" ContentType="application/vnd.openxmlformats-officedocument.drawingml.chart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slides/charts/chart3.xml" ContentType="application/vnd.openxmlformats-officedocument.drawingml.chart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b40f4c77d404f9b" /><Relationship Type="http://schemas.openxmlformats.org/officeDocument/2006/relationships/extended-properties" Target="/docProps/app.xml" Id="R2ca5cd411f9744db" /><Relationship Type="http://schemas.openxmlformats.org/officeDocument/2006/relationships/officeDocument" Target="/ppt/presentation.xml" Id="Rf1840c22df56421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14f7f46beb140ac"/>
  </p:sldMasterIdLst>
  <p:notesMasterIdLst>
    <p:notesMasterId xmlns:r="http://schemas.openxmlformats.org/officeDocument/2006/relationships" r:id="R4c1e40c33c994483"/>
  </p:notesMasterIdLst>
  <p:sldIdLst>
    <p:sldId xmlns:r="http://schemas.openxmlformats.org/officeDocument/2006/relationships" id="256" r:id="R37d9068e7e60422d"/>
    <p:sldId xmlns:r="http://schemas.openxmlformats.org/officeDocument/2006/relationships" id="257" r:id="R85dce244aee04664"/>
    <p:sldId xmlns:r="http://schemas.openxmlformats.org/officeDocument/2006/relationships" id="258" r:id="Rd4008f8e2b85403e"/>
    <p:sldId xmlns:r="http://schemas.openxmlformats.org/officeDocument/2006/relationships" id="259" r:id="R5d8184f0d63540e4"/>
    <p:sldId xmlns:r="http://schemas.openxmlformats.org/officeDocument/2006/relationships" id="260" r:id="R36f3daab9386467e"/>
    <p:sldId xmlns:r="http://schemas.openxmlformats.org/officeDocument/2006/relationships" id="261" r:id="R45320f9acc644390"/>
    <p:sldId xmlns:r="http://schemas.openxmlformats.org/officeDocument/2006/relationships" id="262" r:id="Rea40e8c1e2fa41a1"/>
    <p:sldId xmlns:r="http://schemas.openxmlformats.org/officeDocument/2006/relationships" id="263" r:id="R0c82e52133f64a85"/>
    <p:sldId xmlns:r="http://schemas.openxmlformats.org/officeDocument/2006/relationships" id="264" r:id="R6adda4ef29ea4f2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0b5b5e4e242454d" /><Relationship Type="http://schemas.openxmlformats.org/officeDocument/2006/relationships/slideMaster" Target="/ppt/slideMasters/slideMaster1.xml" Id="Rb14f7f46beb140ac" /><Relationship Type="http://schemas.openxmlformats.org/officeDocument/2006/relationships/notesMaster" Target="/ppt/notesMasters/notesMaster1.xml" Id="R4c1e40c33c994483" /><Relationship Type="http://schemas.openxmlformats.org/officeDocument/2006/relationships/presProps" Target="/ppt/presProps.xml" Id="R76a3754fac7f451b" /><Relationship Type="http://schemas.openxmlformats.org/officeDocument/2006/relationships/tableStyles" Target="/ppt/tableStyles.xml" Id="R4a11bfa25af842d4" /><Relationship Type="http://schemas.openxmlformats.org/officeDocument/2006/relationships/slide" Target="/ppt/slides/slide1.xml" Id="R37d9068e7e60422d" /><Relationship Type="http://schemas.openxmlformats.org/officeDocument/2006/relationships/slide" Target="/ppt/slides/slide2.xml" Id="R85dce244aee04664" /><Relationship Type="http://schemas.openxmlformats.org/officeDocument/2006/relationships/slide" Target="/ppt/slides/slide3.xml" Id="Rd4008f8e2b85403e" /><Relationship Type="http://schemas.openxmlformats.org/officeDocument/2006/relationships/slide" Target="/ppt/slides/slide4.xml" Id="R5d8184f0d63540e4" /><Relationship Type="http://schemas.openxmlformats.org/officeDocument/2006/relationships/slide" Target="/ppt/slides/slide5.xml" Id="R36f3daab9386467e" /><Relationship Type="http://schemas.openxmlformats.org/officeDocument/2006/relationships/slide" Target="/ppt/slides/slide6.xml" Id="R45320f9acc644390" /><Relationship Type="http://schemas.openxmlformats.org/officeDocument/2006/relationships/slide" Target="/ppt/slides/slide7.xml" Id="Rea40e8c1e2fa41a1" /><Relationship Type="http://schemas.openxmlformats.org/officeDocument/2006/relationships/slide" Target="/ppt/slides/slide8.xml" Id="R0c82e52133f64a85" /><Relationship Type="http://schemas.openxmlformats.org/officeDocument/2006/relationships/slide" Target="/ppt/slides/slide9.xml" Id="R6adda4ef29ea4f2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5eca847341049b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08cd68133b940c8" /><Relationship Type="http://schemas.openxmlformats.org/officeDocument/2006/relationships/notesMaster" Target="/ppt/notesMasters/notesMaster1.xml" Id="R9ef21d253942451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681151c4c034eb2" /><Relationship Type="http://schemas.openxmlformats.org/officeDocument/2006/relationships/notesMaster" Target="/ppt/notesMasters/notesMaster1.xml" Id="Rccc4efe5a0ed427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cb700065d4b47e6" /><Relationship Type="http://schemas.openxmlformats.org/officeDocument/2006/relationships/notesMaster" Target="/ppt/notesMasters/notesMaster1.xml" Id="R18934962075246d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f1ba371fcc34a44" /><Relationship Type="http://schemas.openxmlformats.org/officeDocument/2006/relationships/notesMaster" Target="/ppt/notesMasters/notesMaster1.xml" Id="R56acd56a4b8b4fe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0b41836f54f4e4d" /><Relationship Type="http://schemas.openxmlformats.org/officeDocument/2006/relationships/notesMaster" Target="/ppt/notesMasters/notesMaster1.xml" Id="Rb19b81287b364be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6cda49569a246b7" /><Relationship Type="http://schemas.openxmlformats.org/officeDocument/2006/relationships/notesMaster" Target="/ppt/notesMasters/notesMaster1.xml" Id="Rbadc1f2a3907439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304f65784994fa8" /><Relationship Type="http://schemas.openxmlformats.org/officeDocument/2006/relationships/notesMaster" Target="/ppt/notesMasters/notesMaster1.xml" Id="Re131dbd9d10840a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e71636026ed4f1c" /><Relationship Type="http://schemas.openxmlformats.org/officeDocument/2006/relationships/notesMaster" Target="/ppt/notesMasters/notesMaster1.xml" Id="R1a94e6815646440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ccbd86a63274508" /><Relationship Type="http://schemas.openxmlformats.org/officeDocument/2006/relationships/notesMaster" Target="/ppt/notesMasters/notesMaster1.xml" Id="R073db8e1425b49a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https://federalpayparity.org/downloads/data/gs-rest-of-us-detail.json</a:t>
            </a:r>
          </a:p>
          <a:p xmlns:a="http://schemas.openxmlformats.org/drawingml/2006/main">
            <a:r>
              <a:t>- https://federalpayparity.org/downloads/data/military-compensation-detail.json</a:t>
            </a:r>
          </a:p>
          <a:p xmlns:a="http://schemas.openxmlformats.org/drawingml/2006/main">
            <a:r>
              <a:t>- https://federalpayparity.org/downloads/data/social-security-detail.json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https://federalpayparity.org/downloads/data/gs-rest-of-us-detail.json</a:t>
            </a:r>
          </a:p>
          <a:p xmlns:a="http://schemas.openxmlformats.org/drawingml/2006/main">
            <a:r>
              <a:t>- https://federalpayparity.org/downloads/data/military-compensation-detail.json</a:t>
            </a:r>
          </a:p>
          <a:p xmlns:a="http://schemas.openxmlformats.org/drawingml/2006/main">
            <a:r>
              <a:t>- https://federalpayparity.org/downloads/data/social-security-detail.json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https://federalpayparity.org/downloads/data/gs-rest-of-us-detail.json</a:t>
            </a:r>
          </a:p>
          <a:p xmlns:a="http://schemas.openxmlformats.org/drawingml/2006/main">
            <a:r>
              <a:t>- https://federalpayparity.org/downloads/data/military-compensation-detail.json</a:t>
            </a:r>
          </a:p>
          <a:p xmlns:a="http://schemas.openxmlformats.org/drawingml/2006/main">
            <a:r>
              <a:t>- https://federalpayparity.org/downloads/data/social-security-detail.json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https://federalpayparity.org/downloads/data/gs-rest-of-us-detail.json</a:t>
            </a:r>
          </a:p>
          <a:p xmlns:a="http://schemas.openxmlformats.org/drawingml/2006/main">
            <a:r>
              <a:t>- https://federalpayparity.org/downloads/data/military-compensation-detail.json</a:t>
            </a:r>
          </a:p>
          <a:p xmlns:a="http://schemas.openxmlformats.org/drawingml/2006/main">
            <a:r>
              <a:t>- https://federalpayparity.org/downloads/data/social-security-detail.json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https://federalpayparity.org/downloads/data/gs-rest-of-us-detail.json</a:t>
            </a:r>
          </a:p>
          <a:p xmlns:a="http://schemas.openxmlformats.org/drawingml/2006/main">
            <a:r>
              <a:t>- https://federalpayparity.org/downloads/data/military-compensation-detail.json</a:t>
            </a:r>
          </a:p>
          <a:p xmlns:a="http://schemas.openxmlformats.org/drawingml/2006/main">
            <a:r>
              <a:t>- https://federalpayparity.org/downloads/data/social-security-detail.json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https://federalpayparity.org/downloads/data/gs-rest-of-us-detail.json</a:t>
            </a:r>
          </a:p>
          <a:p xmlns:a="http://schemas.openxmlformats.org/drawingml/2006/main">
            <a:r>
              <a:t>- https://federalpayparity.org/downloads/data/military-compensation-detail.json</a:t>
            </a:r>
          </a:p>
          <a:p xmlns:a="http://schemas.openxmlformats.org/drawingml/2006/main">
            <a:r>
              <a:t>- https://federalpayparity.org/downloads/data/social-security-detail.json</a:t>
            </a:r>
          </a:p>
          <a:p xmlns:a="http://schemas.openxmlformats.org/drawingml/2006/main">
            <a:r>
              <a:t>- https://www.ssa.gov/oact/cola/cbb.html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https://federalpayparity.org/downloads/data/gs-rest-of-us-detail.json</a:t>
            </a:r>
          </a:p>
          <a:p xmlns:a="http://schemas.openxmlformats.org/drawingml/2006/main">
            <a:r>
              <a:t>- https://federalpayparity.org/downloads/data/military-compensation-detail.json</a:t>
            </a:r>
          </a:p>
          <a:p xmlns:a="http://schemas.openxmlformats.org/drawingml/2006/main">
            <a:r>
              <a:t>- https://federalpayparity.org/downloads/data/social-security-detail.json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https://www.af.mil/News/Article-Display/Article/3830205/department-of-defense-announces-results-of-sentinel-nunn-mccurdy-review/</a:t>
            </a:r>
          </a:p>
          <a:p xmlns:a="http://schemas.openxmlformats.org/drawingml/2006/main">
            <a:r>
              <a:t>- https://www.hill.af.mil/About-Us/Fact-Sheets/Display/Article/4274126/air-force-nuclear-weapons-center/</a:t>
            </a:r>
          </a:p>
          <a:p xmlns:a="http://schemas.openxmlformats.org/drawingml/2006/main">
            <a:r>
              <a:t>- https://www.gao.gov/products/gao-19-509</a:t>
            </a:r>
          </a:p>
          <a:p xmlns:a="http://schemas.openxmlformats.org/drawingml/2006/main">
            <a:r>
              <a:t>- https://piv.opm.gov/policy-data-oversight/pay-leave/recruitment-relocation-retention-incentives/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https://www.af.mil/News/Article-Display/Article/3830205/department-of-defense-announces-results-of-sentinel-nunn-mccurdy-review/</a:t>
            </a:r>
          </a:p>
          <a:p xmlns:a="http://schemas.openxmlformats.org/drawingml/2006/main">
            <a:r>
              <a:t>- https://www.hill.af.mil/About-Us/Fact-Sheets/Display/Article/4274126/air-force-nuclear-weapons-center/</a:t>
            </a:r>
          </a:p>
          <a:p xmlns:a="http://schemas.openxmlformats.org/drawingml/2006/main">
            <a:r>
              <a:t>- https://www.opm.gov/policy-data-oversight/pay-leave/pay-systems/general-schedule/</a:t>
            </a:r>
          </a:p>
          <a:p xmlns:a="http://schemas.openxmlformats.org/drawingml/2006/main">
            <a:r>
              <a:t>- https://www.esd.whs.mil/Portals/54/Documents/DD/issuances/dodi/500066p.PDF</a:t>
            </a:r>
          </a:p>
          <a:p xmlns:a="http://schemas.openxmlformats.org/drawingml/2006/main">
            <a:r>
              <a:t>- https://www.gao.gov/products/gao-19-509</a:t>
            </a:r>
          </a:p>
          <a:p xmlns:a="http://schemas.openxmlformats.org/drawingml/2006/main">
            <a:r>
              <a:t>- https://piv.opm.gov/policy-data-oversight/pay-leave/recruitment-relocation-retention-incentives/</a:t>
            </a:r>
          </a:p>
          <a:p xmlns:a="http://schemas.openxmlformats.org/drawingml/2006/main">
            <a:r>
              <a:t>- https://www.ssa.gov/oact/cola/cbb.html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314d0f3cbd94769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ea2bbe6345f46ff" /><Relationship Type="http://schemas.openxmlformats.org/officeDocument/2006/relationships/slideLayout" Target="/ppt/slideLayouts/slideLayout1.xml" Id="Ra3037957163c4559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3037957163c4559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761466750ff4f82" /><Relationship Type="http://schemas.openxmlformats.org/officeDocument/2006/relationships/notesSlide" Target="/ppt/notesSlides/notesSlide1.xml" Id="R559bc4282bf5495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f7c608347e4dbc" /><Relationship Type="http://schemas.openxmlformats.org/officeDocument/2006/relationships/notesSlide" Target="/ppt/notesSlides/notesSlide2.xml" Id="R63dbfb8514c34da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ae0d82c18124ca6" /><Relationship Type="http://schemas.openxmlformats.org/officeDocument/2006/relationships/chart" Target="/ppt/slides/charts/chart1.xml" Id="R92d5e97ea5414b7e" /><Relationship Type="http://schemas.openxmlformats.org/officeDocument/2006/relationships/notesSlide" Target="/ppt/notesSlides/notesSlide3.xml" Id="Re27cc1009c664ed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955f10cdb8b40b3" /><Relationship Type="http://schemas.openxmlformats.org/officeDocument/2006/relationships/chart" Target="/ppt/slides/charts/chart2.xml" Id="Rb8c3d3ad9cf34e29" /><Relationship Type="http://schemas.openxmlformats.org/officeDocument/2006/relationships/notesSlide" Target="/ppt/notesSlides/notesSlide4.xml" Id="R2d001a8be231488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1bf6c2b97b46f6" /><Relationship Type="http://schemas.openxmlformats.org/officeDocument/2006/relationships/chart" Target="/ppt/slides/charts/chart3.xml" Id="R00b39b3f3a454262" /><Relationship Type="http://schemas.openxmlformats.org/officeDocument/2006/relationships/notesSlide" Target="/ppt/notesSlides/notesSlide5.xml" Id="R274025a8f0ee4bb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c6e71f9ce6f4bf7" /><Relationship Type="http://schemas.openxmlformats.org/officeDocument/2006/relationships/notesSlide" Target="/ppt/notesSlides/notesSlide6.xml" Id="R650b71caabe04c7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8e5479f1e944063" /><Relationship Type="http://schemas.openxmlformats.org/officeDocument/2006/relationships/notesSlide" Target="/ppt/notesSlides/notesSlide7.xml" Id="Rbc7b69550107481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edbbd2fc7e4eb3" /><Relationship Type="http://schemas.openxmlformats.org/officeDocument/2006/relationships/notesSlide" Target="/ppt/notesSlides/notesSlide8.xml" Id="Rcc44e4dc448740f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225eb07d97a427a" /><Relationship Type="http://schemas.openxmlformats.org/officeDocument/2006/relationships/notesSlide" Target="/ppt/notesSlides/notesSlide9.xml" Id="R59843da4f04d4887" /></Relationships>
</file>

<file path=ppt/slides/charts/chart1.xml><?xml version="1.0" encoding="utf-8"?>
<c:chartSpace xmlns:c="http://schemas.openxmlformats.org/drawingml/2006/chart">
  <c:lang val="en-US"/>
  <c:chart>
    <c:plotArea>
      <c:lineChart>
        <c:grouping val="standard"/>
        <c:varyColors val="0"/>
        <c:ser>
          <c:idx val="0"/>
          <c:order val="0"/>
          <c:tx>
            <c:v>GS-15 step 1</c:v>
          </c:tx>
          <c:spPr>
            <a:ln xmlns:a="http://schemas.openxmlformats.org/drawingml/2006/main" w="38100">
              <a:solidFill>
                <a:srgbClr val="0A2947"/>
              </a:solidFill>
              <a:prstDash val="solid"/>
            </a:ln>
          </c:spPr>
          <c:marker>
            <c:symbol val="none"/>
            <c:size val="6"/>
          </c:marker>
          <c:cat>
            <c:strLit>
              <c:ptCount val="7"/>
              <c:pt idx="0">
                <c:v>2001</c:v>
              </c:pt>
              <c:pt idx="1">
                <c:v>2005</c:v>
              </c:pt>
              <c:pt idx="2">
                <c:v>2010</c:v>
              </c:pt>
              <c:pt idx="3">
                <c:v>2015</c:v>
              </c:pt>
              <c:pt idx="4">
                <c:v>2020</c:v>
              </c:pt>
              <c:pt idx="5">
                <c:v>2026</c:v>
              </c:pt>
              <c:pt idx="6">
                <c:v>2027F</c:v>
              </c:pt>
            </c:strLit>
          </c:cat>
          <c:val>
            <c:numLit>
              <c:formatCode>$0,"K"</c:formatCode>
              <c:ptCount val="7"/>
              <c:pt idx="0">
                <c:v>80160.544</c:v>
              </c:pt>
              <c:pt idx="1">
                <c:v>93747.968</c:v>
              </c:pt>
              <c:pt idx="2">
                <c:v>106203.51999999999</c:v>
              </c:pt>
              <c:pt idx="3">
                <c:v>103722.774</c:v>
              </c:pt>
              <c:pt idx="4">
                <c:v>113368.14</c:v>
              </c:pt>
              <c:pt idx="5">
                <c:v>132262.83</c:v>
              </c:pt>
              <c:pt idx="6">
                <c:v>132262.83</c:v>
              </c:pt>
            </c:numLit>
          </c:val>
          <c:smooth val="0"/>
        </c:ser>
        <c:ser>
          <c:idx val="1"/>
          <c:order val="1"/>
          <c:tx>
            <c:v>O-3 taxable equivalent</c:v>
          </c:tx>
          <c:spPr>
            <a:ln xmlns:a="http://schemas.openxmlformats.org/drawingml/2006/main" w="38100">
              <a:solidFill>
                <a:srgbClr val="D85C35"/>
              </a:solidFill>
              <a:prstDash val="solid"/>
            </a:ln>
          </c:spPr>
          <c:marker>
            <c:symbol val="none"/>
            <c:size val="6"/>
          </c:marker>
          <c:cat>
            <c:strLit>
              <c:ptCount val="7"/>
              <c:pt idx="0">
                <c:v>2001</c:v>
              </c:pt>
              <c:pt idx="1">
                <c:v>2005</c:v>
              </c:pt>
              <c:pt idx="2">
                <c:v>2010</c:v>
              </c:pt>
              <c:pt idx="3">
                <c:v>2015</c:v>
              </c:pt>
              <c:pt idx="4">
                <c:v>2020</c:v>
              </c:pt>
              <c:pt idx="5">
                <c:v>2026</c:v>
              </c:pt>
              <c:pt idx="6">
                <c:v>2027F</c:v>
              </c:pt>
            </c:strLit>
          </c:cat>
          <c:val>
            <c:numLit>
              <c:formatCode>$0,"K"</c:formatCode>
              <c:ptCount val="7"/>
              <c:pt idx="0">
                <c:v>56732.13070769231</c:v>
              </c:pt>
              <c:pt idx="1">
                <c:v>67824.21581538462</c:v>
              </c:pt>
              <c:pt idx="2">
                <c:v>80460.23144615386</c:v>
              </c:pt>
              <c:pt idx="3">
                <c:v>86463.97144615385</c:v>
              </c:pt>
              <c:pt idx="4">
                <c:v>98308.05526153848</c:v>
              </c:pt>
              <c:pt idx="5">
                <c:v>128464.28738461538</c:v>
              </c:pt>
              <c:pt idx="6">
                <c:v>133689.5477046154</c:v>
              </c:pt>
            </c:numLit>
          </c:val>
          <c:smooth val="0"/>
        </c:ser>
        <c:smooth val="0"/>
        <c:axId val="48650112"/>
        <c:axId val="48672768"/>
      </c:lineChart>
      <c:catAx>
        <c:axId val="48650112"/>
        <c:scaling>
          <c:orientation val="minMax"/>
        </c:scaling>
        <c:delete val="0"/>
        <c:axPos val="b"/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C8D1D8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 sz="900">
                <a:solidFill>
                  <a:srgbClr val="506171"/>
                </a:solidFill>
              </a:defRPr>
            </a:pPr>
          </a:p>
        </c:txPr>
        <c:crossAx val="48672768"/>
      </c:catAx>
      <c:valAx>
        <c:axId val="48672768"/>
        <c:scaling>
          <c:orientation val="minMax"/>
          <c:max val="150000"/>
          <c:min val="40000"/>
        </c:scaling>
        <c:delete val="0"/>
        <c:axPos val="l"/>
        <c:majorGridlines>
          <c:spPr>
            <a:ln xmlns:a="http://schemas.openxmlformats.org/drawingml/2006/main" w="9525">
              <a:solidFill>
                <a:srgbClr val="EAF0F2"/>
              </a:solidFill>
              <a:prstDash val="solid"/>
            </a:ln>
          </c:spPr>
        </c:majorGridlines>
        <c:title>
          <c:tx>
            <c:rich>
              <a:bodyPr xmlns:a="http://schemas.openxmlformats.org/drawingml/2006/main"/>
              <a:lstStyle xmlns:a="http://schemas.openxmlformats.org/drawingml/2006/main"/>
              <a:p xmlns:a="http://schemas.openxmlformats.org/drawingml/2006/main">
                <a:r>
                  <a:rPr sz="975">
                    <a:solidFill>
                      <a:srgbClr val="506171"/>
                    </a:solidFill>
                  </a:rPr>
                  <a:t>Selected annual value</a:t>
                </a:r>
              </a:p>
            </c:rich>
          </c:tx>
          <c:overlay val="0"/>
          <c:txPr>
            <a:bodyPr xmlns:a="http://schemas.openxmlformats.org/drawingml/2006/main" anchorCtr="1"/>
            <a:lstStyle xmlns:a="http://schemas.openxmlformats.org/drawingml/2006/main"/>
            <a:p xmlns:a="http://schemas.openxmlformats.org/drawingml/2006/main">
              <a:pPr>
                <a:defRPr sz="975">
                  <a:solidFill>
                    <a:srgbClr val="506171"/>
                  </a:solidFill>
                </a:defRPr>
              </a:pPr>
            </a:p>
          </c:txPr>
        </c:title>
        <c:numFmt formatCode="$0,&quot;K&quot;"/>
        <c:majorTickMark val="none"/>
        <c:minorTickMark val="none"/>
        <c:spPr>
          <a:ln xmlns:a="http://schemas.openxmlformats.org/drawingml/2006/main" w="0">
            <a:solidFill>
              <a:srgbClr val="FFFFFF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 sz="900">
                <a:solidFill>
                  <a:srgbClr val="506171"/>
                </a:solidFill>
              </a:defRPr>
            </a:pPr>
          </a:p>
        </c:txPr>
        <c:crossAx val="48650112"/>
        <c:crossBetween val="between"/>
        <c:majorUnit val="20000"/>
      </c:valAx>
      <c:spPr>
        <a:noFill xmlns:a="http://schemas.openxmlformats.org/drawingml/2006/main"/>
        <a:ln xmlns:a="http://schemas.openxmlformats.org/drawingml/2006/main" w="0">
          <a:solidFill>
            <a:srgbClr val="FFFFFF"/>
          </a:solidFill>
          <a:prstDash val="solid"/>
        </a:ln>
      </c:spPr>
    </c:plotArea>
    <c:legend>
      <c:legendPos val="b"/>
      <c:overlay val="0"/>
      <c:txPr>
        <a:bodyPr xmlns:a="http://schemas.openxmlformats.org/drawingml/2006/main" anchorCtr="1"/>
        <a:lstStyle xmlns:a="http://schemas.openxmlformats.org/drawingml/2006/main"/>
        <a:p xmlns:a="http://schemas.openxmlformats.org/drawingml/2006/main">
          <a:pPr>
            <a:defRPr sz="1050">
              <a:solidFill>
                <a:srgbClr val="071A2D"/>
              </a:solidFill>
            </a:defRPr>
          </a:pPr>
        </a:p>
      </c:txPr>
    </c:legend>
    <c:plotVisOnly val="1"/>
  </c:chart>
  <c:spPr>
    <a:solidFill xmlns:a="http://schemas.openxmlformats.org/drawingml/2006/main">
      <a:srgbClr val="FFFFFF"/>
    </a:solidFill>
    <a:ln xmlns:a="http://schemas.openxmlformats.org/drawingml/2006/main" w="0">
      <a:solidFill>
        <a:srgbClr val="FFFFFF"/>
      </a:solidFill>
      <a:prstDash val="solid"/>
    </a:ln>
  </c:spPr>
</c:chartSpace>
</file>

<file path=ppt/slides/charts/chart2.xml><?xml version="1.0" encoding="utf-8"?>
<c:chartSpace xmlns:c="http://schemas.openxmlformats.org/drawingml/2006/chart">
  <c:lang val="en-US"/>
  <c:chart>
    <c:plotArea>
      <c:lineChart>
        <c:grouping val="standard"/>
        <c:varyColors val="0"/>
        <c:ser>
          <c:idx val="0"/>
          <c:order val="0"/>
          <c:tx>
            <c:v>GS-15 step 1</c:v>
          </c:tx>
          <c:spPr>
            <a:ln xmlns:a="http://schemas.openxmlformats.org/drawingml/2006/main" w="38100">
              <a:solidFill>
                <a:srgbClr val="0A2947"/>
              </a:solidFill>
              <a:prstDash val="solid"/>
            </a:ln>
          </c:spPr>
          <c:marker>
            <c:symbol val="none"/>
            <c:size val="6"/>
          </c:marker>
          <c:cat>
            <c:strLit>
              <c:ptCount val="7"/>
              <c:pt idx="0">
                <c:v>2001</c:v>
              </c:pt>
              <c:pt idx="1">
                <c:v>2005</c:v>
              </c:pt>
              <c:pt idx="2">
                <c:v>2010</c:v>
              </c:pt>
              <c:pt idx="3">
                <c:v>2015</c:v>
              </c:pt>
              <c:pt idx="4">
                <c:v>2020</c:v>
              </c:pt>
              <c:pt idx="5">
                <c:v>2026</c:v>
              </c:pt>
              <c:pt idx="6">
                <c:v>2027F</c:v>
              </c:pt>
            </c:strLit>
          </c:cat>
          <c:val>
            <c:numLit>
              <c:formatCode>0</c:formatCode>
              <c:ptCount val="7"/>
              <c:pt idx="0">
                <c:v>100</c:v>
              </c:pt>
              <c:pt idx="1">
                <c:v>116.95026420978381</c:v>
              </c:pt>
              <c:pt idx="2">
                <c:v>132.4885220339822</c:v>
              </c:pt>
              <c:pt idx="3">
                <c:v>129.3938000221156</c:v>
              </c:pt>
              <c:pt idx="4">
                <c:v>141.42636057958887</c:v>
              </c:pt>
              <c:pt idx="5">
                <c:v>164.99742067618703</c:v>
              </c:pt>
              <c:pt idx="6">
                <c:v>164.99742067618703</c:v>
              </c:pt>
            </c:numLit>
          </c:val>
          <c:smooth val="0"/>
        </c:ser>
        <c:ser>
          <c:idx val="1"/>
          <c:order val="1"/>
          <c:tx>
            <c:v>O-3 taxable equivalent</c:v>
          </c:tx>
          <c:spPr>
            <a:ln xmlns:a="http://schemas.openxmlformats.org/drawingml/2006/main" w="38100">
              <a:solidFill>
                <a:srgbClr val="D85C35"/>
              </a:solidFill>
              <a:prstDash val="solid"/>
            </a:ln>
          </c:spPr>
          <c:marker>
            <c:symbol val="none"/>
            <c:size val="6"/>
          </c:marker>
          <c:cat>
            <c:strLit>
              <c:ptCount val="7"/>
              <c:pt idx="0">
                <c:v>2001</c:v>
              </c:pt>
              <c:pt idx="1">
                <c:v>2005</c:v>
              </c:pt>
              <c:pt idx="2">
                <c:v>2010</c:v>
              </c:pt>
              <c:pt idx="3">
                <c:v>2015</c:v>
              </c:pt>
              <c:pt idx="4">
                <c:v>2020</c:v>
              </c:pt>
              <c:pt idx="5">
                <c:v>2026</c:v>
              </c:pt>
              <c:pt idx="6">
                <c:v>2027F</c:v>
              </c:pt>
            </c:strLit>
          </c:cat>
          <c:val>
            <c:numLit>
              <c:formatCode>0</c:formatCode>
              <c:ptCount val="7"/>
              <c:pt idx="0">
                <c:v>100</c:v>
              </c:pt>
              <c:pt idx="1">
                <c:v>119.55168080120838</c:v>
              </c:pt>
              <c:pt idx="2">
                <c:v>141.82480094167212</c:v>
              </c:pt>
              <c:pt idx="3">
                <c:v>152.40741069933094</c:v>
              </c:pt>
              <c:pt idx="4">
                <c:v>173.28461673343935</c:v>
              </c:pt>
              <c:pt idx="5">
                <c:v>226.44008920891264</c:v>
              </c:pt>
              <c:pt idx="6">
                <c:v>235.65049652980585</c:v>
              </c:pt>
            </c:numLit>
          </c:val>
          <c:smooth val="0"/>
        </c:ser>
        <c:smooth val="0"/>
        <c:axId val="48650112"/>
        <c:axId val="48672768"/>
      </c:lineChart>
      <c:catAx>
        <c:axId val="48650112"/>
        <c:scaling>
          <c:orientation val="minMax"/>
        </c:scaling>
        <c:delete val="0"/>
        <c:axPos val="b"/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C8D1D8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 sz="900">
                <a:solidFill>
                  <a:srgbClr val="506171"/>
                </a:solidFill>
              </a:defRPr>
            </a:pPr>
          </a:p>
        </c:txPr>
        <c:crossAx val="48672768"/>
      </c:catAx>
      <c:valAx>
        <c:axId val="48672768"/>
        <c:scaling>
          <c:orientation val="minMax"/>
          <c:max val="250"/>
          <c:min val="100"/>
        </c:scaling>
        <c:delete val="0"/>
        <c:axPos val="l"/>
        <c:majorGridlines>
          <c:spPr>
            <a:ln xmlns:a="http://schemas.openxmlformats.org/drawingml/2006/main" w="9525">
              <a:solidFill>
                <a:srgbClr val="EAF0F2"/>
              </a:solidFill>
              <a:prstDash val="solid"/>
            </a:ln>
          </c:spPr>
        </c:majorGridlines>
        <c:title>
          <c:tx>
            <c:rich>
              <a:bodyPr xmlns:a="http://schemas.openxmlformats.org/drawingml/2006/main"/>
              <a:lstStyle xmlns:a="http://schemas.openxmlformats.org/drawingml/2006/main"/>
              <a:p xmlns:a="http://schemas.openxmlformats.org/drawingml/2006/main">
                <a:r>
                  <a:rPr sz="975">
                    <a:solidFill>
                      <a:srgbClr val="506171"/>
                    </a:solidFill>
                  </a:rPr>
                  <a:t>2001 = 100</a:t>
                </a:r>
              </a:p>
            </c:rich>
          </c:tx>
          <c:overlay val="0"/>
          <c:txPr>
            <a:bodyPr xmlns:a="http://schemas.openxmlformats.org/drawingml/2006/main" anchorCtr="1"/>
            <a:lstStyle xmlns:a="http://schemas.openxmlformats.org/drawingml/2006/main"/>
            <a:p xmlns:a="http://schemas.openxmlformats.org/drawingml/2006/main">
              <a:pPr>
                <a:defRPr sz="975">
                  <a:solidFill>
                    <a:srgbClr val="506171"/>
                  </a:solidFill>
                </a:defRPr>
              </a:pPr>
            </a:p>
          </c:txPr>
        </c:title>
        <c:numFmt formatCode="0"/>
        <c:majorTickMark val="none"/>
        <c:minorTickMark val="none"/>
        <c:spPr>
          <a:ln xmlns:a="http://schemas.openxmlformats.org/drawingml/2006/main" w="0">
            <a:solidFill>
              <a:srgbClr val="FFFFFF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 sz="900">
                <a:solidFill>
                  <a:srgbClr val="506171"/>
                </a:solidFill>
              </a:defRPr>
            </a:pPr>
          </a:p>
        </c:txPr>
        <c:crossAx val="48650112"/>
        <c:crossBetween val="between"/>
        <c:majorUnit val="25"/>
      </c:valAx>
      <c:spPr>
        <a:noFill xmlns:a="http://schemas.openxmlformats.org/drawingml/2006/main"/>
        <a:ln xmlns:a="http://schemas.openxmlformats.org/drawingml/2006/main" w="0">
          <a:solidFill>
            <a:srgbClr val="FFFFFF"/>
          </a:solidFill>
          <a:prstDash val="solid"/>
        </a:ln>
      </c:spPr>
    </c:plotArea>
    <c:legend>
      <c:legendPos val="b"/>
      <c:overlay val="0"/>
      <c:txPr>
        <a:bodyPr xmlns:a="http://schemas.openxmlformats.org/drawingml/2006/main" anchorCtr="1"/>
        <a:lstStyle xmlns:a="http://schemas.openxmlformats.org/drawingml/2006/main"/>
        <a:p xmlns:a="http://schemas.openxmlformats.org/drawingml/2006/main">
          <a:pPr>
            <a:defRPr sz="1050">
              <a:solidFill>
                <a:srgbClr val="071A2D"/>
              </a:solidFill>
            </a:defRPr>
          </a:pPr>
        </a:p>
      </c:txPr>
    </c:legend>
    <c:plotVisOnly val="1"/>
  </c:chart>
  <c:spPr>
    <a:solidFill xmlns:a="http://schemas.openxmlformats.org/drawingml/2006/main">
      <a:srgbClr val="FFFFFF"/>
    </a:solidFill>
    <a:ln xmlns:a="http://schemas.openxmlformats.org/drawingml/2006/main" w="0">
      <a:solidFill>
        <a:srgbClr val="FFFFFF"/>
      </a:solidFill>
      <a:prstDash val="solid"/>
    </a:ln>
  </c:spPr>
</c:chartSpace>
</file>

<file path=ppt/slides/charts/chart3.xml><?xml version="1.0" encoding="utf-8"?>
<c:chartSpace xmlns:c="http://schemas.openxmlformats.org/drawingml/2006/chart">
  <c:lang val="en-US"/>
  <c:chart>
    <c:plotArea>
      <c:lineChart>
        <c:grouping val="standard"/>
        <c:varyColors val="0"/>
        <c:ser>
          <c:idx val="0"/>
          <c:order val="0"/>
          <c:tx>
            <c:v>GS-15 baseline</c:v>
          </c:tx>
          <c:spPr>
            <a:ln xmlns:a="http://schemas.openxmlformats.org/drawingml/2006/main" w="19050">
              <a:solidFill>
                <a:srgbClr val="C8D1D8"/>
              </a:solidFill>
              <a:prstDash val="dash"/>
            </a:ln>
          </c:spPr>
          <c:marker>
            <c:symbol val="none"/>
            <c:size val="6"/>
          </c:marker>
          <c:cat>
            <c:strLit>
              <c:ptCount val="7"/>
              <c:pt idx="0">
                <c:v>2001</c:v>
              </c:pt>
              <c:pt idx="1">
                <c:v>2005</c:v>
              </c:pt>
              <c:pt idx="2">
                <c:v>2010</c:v>
              </c:pt>
              <c:pt idx="3">
                <c:v>2015</c:v>
              </c:pt>
              <c:pt idx="4">
                <c:v>2020</c:v>
              </c:pt>
              <c:pt idx="5">
                <c:v>2026</c:v>
              </c:pt>
              <c:pt idx="6">
                <c:v>2027F</c:v>
              </c:pt>
            </c:strLit>
          </c:cat>
          <c:val>
            <c:numLit>
              <c:formatCode>0.0</c:formatCode>
              <c:ptCount val="7"/>
              <c:pt idx="0">
                <c:v>0</c:v>
              </c:pt>
              <c:pt idx="1">
                <c:v>0</c:v>
              </c:pt>
              <c:pt idx="2">
                <c:v>0</c:v>
              </c:pt>
              <c:pt idx="3">
                <c:v>0</c:v>
              </c:pt>
              <c:pt idx="4">
                <c:v>0</c:v>
              </c:pt>
              <c:pt idx="5">
                <c:v>0</c:v>
              </c:pt>
              <c:pt idx="6">
                <c:v>0</c:v>
              </c:pt>
            </c:numLit>
          </c:val>
          <c:smooth val="0"/>
        </c:ser>
        <c:ser>
          <c:idx val="1"/>
          <c:order val="1"/>
          <c:tx>
            <c:v>O-3 relative-growth gap</c:v>
          </c:tx>
          <c:spPr>
            <a:ln xmlns:a="http://schemas.openxmlformats.org/drawingml/2006/main" w="38100">
              <a:solidFill>
                <a:srgbClr val="D85C35"/>
              </a:solidFill>
              <a:prstDash val="solid"/>
            </a:ln>
          </c:spPr>
          <c:marker>
            <c:symbol val="none"/>
            <c:size val="6"/>
          </c:marker>
          <c:cat>
            <c:strLit>
              <c:ptCount val="7"/>
              <c:pt idx="0">
                <c:v>2001</c:v>
              </c:pt>
              <c:pt idx="1">
                <c:v>2005</c:v>
              </c:pt>
              <c:pt idx="2">
                <c:v>2010</c:v>
              </c:pt>
              <c:pt idx="3">
                <c:v>2015</c:v>
              </c:pt>
              <c:pt idx="4">
                <c:v>2020</c:v>
              </c:pt>
              <c:pt idx="5">
                <c:v>2026</c:v>
              </c:pt>
              <c:pt idx="6">
                <c:v>2027F</c:v>
              </c:pt>
            </c:strLit>
          </c:cat>
          <c:val>
            <c:numLit>
              <c:formatCode>0.0</c:formatCode>
              <c:ptCount val="7"/>
              <c:pt idx="0">
                <c:v>0</c:v>
              </c:pt>
              <c:pt idx="1">
                <c:v>2.224378550148609</c:v>
              </c:pt>
              <c:pt idx="2">
                <c:v>7.046858674516154</c:v>
              </c:pt>
              <c:pt idx="3">
                <c:v>17.78571359159551</c:v>
              </c:pt>
              <c:pt idx="4">
                <c:v>22.52639184328156</c:v>
              </c:pt>
              <c:pt idx="5">
                <c:v>37.2385630520303</c:v>
              </c:pt>
              <c:pt idx="6">
                <c:v>42.82071535668297</c:v>
              </c:pt>
            </c:numLit>
          </c:val>
          <c:smooth val="0"/>
        </c:ser>
        <c:smooth val="0"/>
        <c:axId val="48650112"/>
        <c:axId val="48672768"/>
      </c:lineChart>
      <c:catAx>
        <c:axId val="48650112"/>
        <c:scaling>
          <c:orientation val="minMax"/>
        </c:scaling>
        <c:delete val="0"/>
        <c:axPos val="b"/>
        <c:numFmt formatCode="General"/>
        <c:majorTickMark val="none"/>
        <c:minorTickMark val="none"/>
        <c:spPr>
          <a:ln xmlns:a="http://schemas.openxmlformats.org/drawingml/2006/main" w="9525">
            <a:solidFill>
              <a:srgbClr val="C8D1D8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 sz="900">
                <a:solidFill>
                  <a:srgbClr val="506171"/>
                </a:solidFill>
              </a:defRPr>
            </a:pPr>
          </a:p>
        </c:txPr>
        <c:crossAx val="48672768"/>
      </c:catAx>
      <c:valAx>
        <c:axId val="48672768"/>
        <c:scaling>
          <c:orientation val="minMax"/>
          <c:max val="45"/>
          <c:min val="-5"/>
        </c:scaling>
        <c:delete val="0"/>
        <c:axPos val="l"/>
        <c:majorGridlines>
          <c:spPr>
            <a:ln xmlns:a="http://schemas.openxmlformats.org/drawingml/2006/main" w="9525">
              <a:solidFill>
                <a:srgbClr val="EAF0F2"/>
              </a:solidFill>
              <a:prstDash val="solid"/>
            </a:ln>
          </c:spPr>
        </c:majorGridlines>
        <c:title>
          <c:tx>
            <c:rich>
              <a:bodyPr xmlns:a="http://schemas.openxmlformats.org/drawingml/2006/main"/>
              <a:lstStyle xmlns:a="http://schemas.openxmlformats.org/drawingml/2006/main"/>
              <a:p xmlns:a="http://schemas.openxmlformats.org/drawingml/2006/main">
                <a:r>
                  <a:rPr sz="975">
                    <a:solidFill>
                      <a:srgbClr val="506171"/>
                    </a:solidFill>
                  </a:rPr>
                  <a:t>O-3 growth vs. GS-15 baseline (%)</a:t>
                </a:r>
              </a:p>
            </c:rich>
          </c:tx>
          <c:overlay val="0"/>
          <c:txPr>
            <a:bodyPr xmlns:a="http://schemas.openxmlformats.org/drawingml/2006/main" anchorCtr="1"/>
            <a:lstStyle xmlns:a="http://schemas.openxmlformats.org/drawingml/2006/main"/>
            <a:p xmlns:a="http://schemas.openxmlformats.org/drawingml/2006/main">
              <a:pPr>
                <a:defRPr sz="975">
                  <a:solidFill>
                    <a:srgbClr val="506171"/>
                  </a:solidFill>
                </a:defRPr>
              </a:pPr>
            </a:p>
          </c:txPr>
        </c:title>
        <c:numFmt formatCode="0.0"/>
        <c:majorTickMark val="none"/>
        <c:minorTickMark val="none"/>
        <c:spPr>
          <a:ln xmlns:a="http://schemas.openxmlformats.org/drawingml/2006/main" w="0">
            <a:solidFill>
              <a:srgbClr val="FFFFFF"/>
            </a:solidFill>
            <a:prstDash val="solid"/>
          </a:ln>
        </c:spPr>
        <c:txPr>
          <a:bodyPr xmlns:a="http://schemas.openxmlformats.org/drawingml/2006/main" anchorCtr="1"/>
          <a:lstStyle xmlns:a="http://schemas.openxmlformats.org/drawingml/2006/main"/>
          <a:p xmlns:a="http://schemas.openxmlformats.org/drawingml/2006/main">
            <a:pPr>
              <a:defRPr sz="900">
                <a:solidFill>
                  <a:srgbClr val="506171"/>
                </a:solidFill>
              </a:defRPr>
            </a:pPr>
          </a:p>
        </c:txPr>
        <c:crossAx val="48650112"/>
        <c:crossBetween val="between"/>
        <c:majorUnit val="10"/>
      </c:valAx>
      <c:spPr>
        <a:noFill xmlns:a="http://schemas.openxmlformats.org/drawingml/2006/main"/>
        <a:ln xmlns:a="http://schemas.openxmlformats.org/drawingml/2006/main" w="0">
          <a:solidFill>
            <a:srgbClr val="FFFFFF"/>
          </a:solidFill>
          <a:prstDash val="solid"/>
        </a:ln>
      </c:spPr>
    </c:plotArea>
    <c:legend>
      <c:legendPos val="b"/>
      <c:overlay val="0"/>
      <c:txPr>
        <a:bodyPr xmlns:a="http://schemas.openxmlformats.org/drawingml/2006/main" anchorCtr="1"/>
        <a:lstStyle xmlns:a="http://schemas.openxmlformats.org/drawingml/2006/main"/>
        <a:p xmlns:a="http://schemas.openxmlformats.org/drawingml/2006/main">
          <a:pPr>
            <a:defRPr sz="1050">
              <a:solidFill>
                <a:srgbClr val="071A2D"/>
              </a:solidFill>
            </a:defRPr>
          </a:pPr>
        </a:p>
      </c:txPr>
    </c:legend>
    <c:plotVisOnly val="1"/>
  </c:chart>
  <c:spPr>
    <a:solidFill xmlns:a="http://schemas.openxmlformats.org/drawingml/2006/main">
      <a:srgbClr val="FFFFFF"/>
    </a:solidFill>
    <a:ln xmlns:a="http://schemas.openxmlformats.org/drawingml/2006/main" w="0">
      <a:solidFill>
        <a:srgbClr val="FFFFFF"/>
      </a:solidFill>
      <a:prstDash val="solid"/>
    </a:ln>
  </c:spPr>
</c:chartSpace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cover-kicker">
            <a:extLst xmlns:a="http://schemas.openxmlformats.org/drawingml/2006/main">
              <a:ext uri="{FF2B5EF4-FFF2-40B4-BE49-F238E27FC236}">
                <a16:creationId xmlns:a16="http://schemas.microsoft.com/office/drawing/2014/main" id="{2C8996D8-EBE3-477B-ADDD-15BEA9FACE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457200"/>
            <a:ext cx="6762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176B98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76B98"/>
                </a:solidFill>
                <a:latin typeface="Arial"/>
                <a:ea typeface="Arial"/>
                <a:cs typeface="Arial"/>
              </a:rPr>
              <a:t>HILL AFB / SENTINEL / THE ICBM WORKFORCE</a:t>
            </a:r>
          </a:p>
        </p:txBody>
      </p:sp>
      <p:sp>
        <p:nvSpPr>
          <p:cNvPr id="2" name="cover-title">
            <a:extLst xmlns:a="http://schemas.openxmlformats.org/drawingml/2006/main">
              <a:ext uri="{FF2B5EF4-FFF2-40B4-BE49-F238E27FC236}">
                <a16:creationId xmlns:a16="http://schemas.microsoft.com/office/drawing/2014/main" id="{F491A691-89F0-4692-A02A-C8E0916ECE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581150"/>
            <a:ext cx="9334500" cy="2000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495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495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O-3 basic pay grew</a:t>
            </a:r>
          </a:p>
          <a:p xmlns:a="http://schemas.openxmlformats.org/drawingml/2006/main">
            <a:pPr algn="l">
              <a:defRPr sz="495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495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22.8% faster than</a:t>
            </a:r>
          </a:p>
          <a:p xmlns:a="http://schemas.openxmlformats.org/drawingml/2006/main">
            <a:pPr algn="l">
              <a:defRPr sz="495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495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GS-15 gross salary.</a:t>
            </a:r>
          </a:p>
        </p:txBody>
      </p:sp>
      <p:sp>
        <p:nvSpPr>
          <p:cNvPr id="3" name="cover-subtitle">
            <a:extLst xmlns:a="http://schemas.openxmlformats.org/drawingml/2006/main">
              <a:ext uri="{FF2B5EF4-FFF2-40B4-BE49-F238E27FC236}">
                <a16:creationId xmlns:a16="http://schemas.microsoft.com/office/drawing/2014/main" id="{A3E59AAE-FBFC-49DB-96E5-0DA5629FCE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4000500"/>
            <a:ext cx="72390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875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1875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The least-adjusted 2001–2026 actual result. O-3 cash compensation grew 29.6% faster on the same GS-15 gross-salary baseline.</a:t>
            </a:r>
          </a:p>
        </p:txBody>
      </p:sp>
      <p:sp>
        <p:nvSpPr>
          <p:cNvPr id="4" name="rule-52-552">
            <a:extLst xmlns:a="http://schemas.openxmlformats.org/drawingml/2006/main">
              <a:ext uri="{FF2B5EF4-FFF2-40B4-BE49-F238E27FC236}">
                <a16:creationId xmlns:a16="http://schemas.microsoft.com/office/drawing/2014/main" id="{AD63FE09-1346-4359-B83E-0C744FD6A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257800"/>
            <a:ext cx="561975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5C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cover-basis">
            <a:extLst xmlns:a="http://schemas.openxmlformats.org/drawingml/2006/main">
              <a:ext uri="{FF2B5EF4-FFF2-40B4-BE49-F238E27FC236}">
                <a16:creationId xmlns:a16="http://schemas.microsoft.com/office/drawing/2014/main" id="{453F01B4-3E08-4050-B778-6B14704BA0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524500"/>
            <a:ext cx="106680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Lead basis: published Rest of U.S. GS-15 step 1 gross salary and O-3 over-six basic pay, 2001–2026 actual. The selected-basis 2027F crossover is shown later as a forecast sensitivity.</a:t>
            </a:r>
          </a:p>
        </p:txBody>
      </p:sp>
    </p:spTree>
    <p:extLst>
      <p:ext uri="{BB962C8B-B14F-4D97-AF65-F5344CB8AC3E}">
        <p14:creationId xmlns:p14="http://schemas.microsoft.com/office/powerpoint/2010/main" val="70399525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kicker-2">
            <a:extLst xmlns:a="http://schemas.openxmlformats.org/drawingml/2006/main">
              <a:ext uri="{FF2B5EF4-FFF2-40B4-BE49-F238E27FC236}">
                <a16:creationId xmlns:a16="http://schemas.microsoft.com/office/drawing/2014/main" id="{5A999344-BE36-4BE7-A539-9D804EAD7E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61950"/>
            <a:ext cx="72390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76B98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76B98"/>
                </a:solidFill>
                <a:latin typeface="Arial"/>
                <a:ea typeface="Arial"/>
                <a:cs typeface="Arial"/>
              </a:rPr>
              <a:t>THE DECISION SIGNAL</a:t>
            </a:r>
          </a:p>
        </p:txBody>
      </p:sp>
      <p:sp>
        <p:nvSpPr>
          <p:cNvPr id="2" name="title-2">
            <a:extLst xmlns:a="http://schemas.openxmlformats.org/drawingml/2006/main">
              <a:ext uri="{FF2B5EF4-FFF2-40B4-BE49-F238E27FC236}">
                <a16:creationId xmlns:a16="http://schemas.microsoft.com/office/drawing/2014/main" id="{C3104E83-C969-41BB-8308-0304F7769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85800"/>
            <a:ext cx="112014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315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The actual trend comes before the forecast crossover</a:t>
            </a:r>
          </a:p>
        </p:txBody>
      </p:sp>
      <p:sp>
        <p:nvSpPr>
          <p:cNvPr id="3" name="rule-78-332">
            <a:extLst xmlns:a="http://schemas.openxmlformats.org/drawingml/2006/main">
              <a:ext uri="{FF2B5EF4-FFF2-40B4-BE49-F238E27FC236}">
                <a16:creationId xmlns:a16="http://schemas.microsoft.com/office/drawing/2014/main" id="{1250FA83-9078-424E-9381-00CD83BED1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62300"/>
            <a:ext cx="1057275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71A2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" name="timeline-dot-0">
            <a:extLst xmlns:a="http://schemas.openxmlformats.org/drawingml/2006/main">
              <a:ext uri="{FF2B5EF4-FFF2-40B4-BE49-F238E27FC236}">
                <a16:creationId xmlns:a16="http://schemas.microsoft.com/office/drawing/2014/main" id="{3C2B27D1-F8A5-4FB7-93F4-9AA9393183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3067050"/>
            <a:ext cx="19050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2947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timeline-year-0">
            <a:extLst xmlns:a="http://schemas.openxmlformats.org/drawingml/2006/main">
              <a:ext uri="{FF2B5EF4-FFF2-40B4-BE49-F238E27FC236}">
                <a16:creationId xmlns:a16="http://schemas.microsoft.com/office/drawing/2014/main" id="{E9FF8325-08F0-4D15-8690-E5B2152222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571750"/>
            <a:ext cx="285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0A2947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0A2947"/>
                </a:solidFill>
                <a:latin typeface="Arial"/>
                <a:ea typeface="Arial"/>
                <a:cs typeface="Arial"/>
              </a:rPr>
              <a:t>2001 ACTUAL</a:t>
            </a:r>
          </a:p>
        </p:txBody>
      </p:sp>
      <p:sp>
        <p:nvSpPr>
          <p:cNvPr id="6" name="timeline-gs-0">
            <a:extLst xmlns:a="http://schemas.openxmlformats.org/drawingml/2006/main">
              <a:ext uri="{FF2B5EF4-FFF2-40B4-BE49-F238E27FC236}">
                <a16:creationId xmlns:a16="http://schemas.microsoft.com/office/drawing/2014/main" id="{290A9E8B-6535-447A-95A3-CBBB246FCA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3571875"/>
            <a:ext cx="300037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$80,161  GS-15</a:t>
            </a:r>
          </a:p>
        </p:txBody>
      </p:sp>
      <p:sp>
        <p:nvSpPr>
          <p:cNvPr id="7" name="timeline-o3-0">
            <a:extLst xmlns:a="http://schemas.openxmlformats.org/drawingml/2006/main">
              <a:ext uri="{FF2B5EF4-FFF2-40B4-BE49-F238E27FC236}">
                <a16:creationId xmlns:a16="http://schemas.microsoft.com/office/drawing/2014/main" id="{979DE9BD-A33C-4666-8E9D-0969EDC885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4048125"/>
            <a:ext cx="300037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$56,732  O-3</a:t>
            </a:r>
          </a:p>
        </p:txBody>
      </p:sp>
      <p:sp>
        <p:nvSpPr>
          <p:cNvPr id="8" name="timeline-relation-0">
            <a:extLst xmlns:a="http://schemas.openxmlformats.org/drawingml/2006/main">
              <a:ext uri="{FF2B5EF4-FFF2-40B4-BE49-F238E27FC236}">
                <a16:creationId xmlns:a16="http://schemas.microsoft.com/office/drawing/2014/main" id="{0CD4FAB6-4412-46A9-929A-4CA0C56B5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4591050"/>
            <a:ext cx="30480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425" b="1">
                <a:solidFill>
                  <a:srgbClr val="0A2947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A2947"/>
                </a:solidFill>
                <a:latin typeface="Arial"/>
                <a:ea typeface="Arial"/>
                <a:cs typeface="Arial"/>
              </a:rPr>
              <a:t>GS-15 ahead $23,428</a:t>
            </a:r>
          </a:p>
        </p:txBody>
      </p:sp>
      <p:sp>
        <p:nvSpPr>
          <p:cNvPr id="9" name="timeline-dot-1">
            <a:extLst xmlns:a="http://schemas.openxmlformats.org/drawingml/2006/main">
              <a:ext uri="{FF2B5EF4-FFF2-40B4-BE49-F238E27FC236}">
                <a16:creationId xmlns:a16="http://schemas.microsoft.com/office/drawing/2014/main" id="{926F44AE-F49B-4D2B-AEBD-49293E127A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067050"/>
            <a:ext cx="19050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176B9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timeline-year-1">
            <a:extLst xmlns:a="http://schemas.openxmlformats.org/drawingml/2006/main">
              <a:ext uri="{FF2B5EF4-FFF2-40B4-BE49-F238E27FC236}">
                <a16:creationId xmlns:a16="http://schemas.microsoft.com/office/drawing/2014/main" id="{1C5ADFBB-81E4-4FB9-90A8-1054F680F7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571750"/>
            <a:ext cx="285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176B98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176B98"/>
                </a:solidFill>
                <a:latin typeface="Arial"/>
                <a:ea typeface="Arial"/>
                <a:cs typeface="Arial"/>
              </a:rPr>
              <a:t>2026 ACTUAL</a:t>
            </a:r>
          </a:p>
        </p:txBody>
      </p:sp>
      <p:sp>
        <p:nvSpPr>
          <p:cNvPr id="11" name="timeline-gs-1">
            <a:extLst xmlns:a="http://schemas.openxmlformats.org/drawingml/2006/main">
              <a:ext uri="{FF2B5EF4-FFF2-40B4-BE49-F238E27FC236}">
                <a16:creationId xmlns:a16="http://schemas.microsoft.com/office/drawing/2014/main" id="{3A6B2CC8-7239-44A9-AAAF-868FDA2245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571875"/>
            <a:ext cx="300037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$132,263  GS-15</a:t>
            </a:r>
          </a:p>
        </p:txBody>
      </p:sp>
      <p:sp>
        <p:nvSpPr>
          <p:cNvPr id="12" name="timeline-o3-1">
            <a:extLst xmlns:a="http://schemas.openxmlformats.org/drawingml/2006/main">
              <a:ext uri="{FF2B5EF4-FFF2-40B4-BE49-F238E27FC236}">
                <a16:creationId xmlns:a16="http://schemas.microsoft.com/office/drawing/2014/main" id="{2079BD52-9EFA-476A-BBB7-4CE1796E6D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048125"/>
            <a:ext cx="300037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$128,464  O-3</a:t>
            </a:r>
          </a:p>
        </p:txBody>
      </p:sp>
      <p:sp>
        <p:nvSpPr>
          <p:cNvPr id="13" name="timeline-relation-1">
            <a:extLst xmlns:a="http://schemas.openxmlformats.org/drawingml/2006/main">
              <a:ext uri="{FF2B5EF4-FFF2-40B4-BE49-F238E27FC236}">
                <a16:creationId xmlns:a16="http://schemas.microsoft.com/office/drawing/2014/main" id="{C8B6BAD2-EE7D-4D3E-8962-93D9CDB73C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591050"/>
            <a:ext cx="30480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425" b="1">
                <a:solidFill>
                  <a:srgbClr val="176B98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176B98"/>
                </a:solidFill>
                <a:latin typeface="Arial"/>
                <a:ea typeface="Arial"/>
                <a:cs typeface="Arial"/>
              </a:rPr>
              <a:t>GS-15 ahead $3,799</a:t>
            </a:r>
          </a:p>
        </p:txBody>
      </p:sp>
      <p:sp>
        <p:nvSpPr>
          <p:cNvPr id="14" name="timeline-dot-2">
            <a:extLst xmlns:a="http://schemas.openxmlformats.org/drawingml/2006/main">
              <a:ext uri="{FF2B5EF4-FFF2-40B4-BE49-F238E27FC236}">
                <a16:creationId xmlns:a16="http://schemas.microsoft.com/office/drawing/2014/main" id="{3205C500-2863-4224-8116-D7A7768A13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67650" y="3067050"/>
            <a:ext cx="190500" cy="190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5C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timeline-year-2">
            <a:extLst xmlns:a="http://schemas.openxmlformats.org/drawingml/2006/main">
              <a:ext uri="{FF2B5EF4-FFF2-40B4-BE49-F238E27FC236}">
                <a16:creationId xmlns:a16="http://schemas.microsoft.com/office/drawing/2014/main" id="{107C8787-3DE5-449D-9D56-4E5020B95E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67650" y="2571750"/>
            <a:ext cx="285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D85C35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D85C35"/>
                </a:solidFill>
                <a:latin typeface="Arial"/>
                <a:ea typeface="Arial"/>
                <a:cs typeface="Arial"/>
              </a:rPr>
              <a:t>2027 FORECAST</a:t>
            </a:r>
          </a:p>
        </p:txBody>
      </p:sp>
      <p:sp>
        <p:nvSpPr>
          <p:cNvPr id="16" name="timeline-gs-2">
            <a:extLst xmlns:a="http://schemas.openxmlformats.org/drawingml/2006/main">
              <a:ext uri="{FF2B5EF4-FFF2-40B4-BE49-F238E27FC236}">
                <a16:creationId xmlns:a16="http://schemas.microsoft.com/office/drawing/2014/main" id="{5B04F6CD-4243-4733-952B-52E3F48EE4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67650" y="3571875"/>
            <a:ext cx="300037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$132,263  GS-15</a:t>
            </a:r>
          </a:p>
        </p:txBody>
      </p:sp>
      <p:sp>
        <p:nvSpPr>
          <p:cNvPr id="17" name="timeline-o3-2">
            <a:extLst xmlns:a="http://schemas.openxmlformats.org/drawingml/2006/main">
              <a:ext uri="{FF2B5EF4-FFF2-40B4-BE49-F238E27FC236}">
                <a16:creationId xmlns:a16="http://schemas.microsoft.com/office/drawing/2014/main" id="{FA195268-B70D-432D-ACED-17F2D1560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67650" y="4048125"/>
            <a:ext cx="300037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$133,690  O-3</a:t>
            </a:r>
          </a:p>
        </p:txBody>
      </p:sp>
      <p:sp>
        <p:nvSpPr>
          <p:cNvPr id="18" name="timeline-relation-2">
            <a:extLst xmlns:a="http://schemas.openxmlformats.org/drawingml/2006/main">
              <a:ext uri="{FF2B5EF4-FFF2-40B4-BE49-F238E27FC236}">
                <a16:creationId xmlns:a16="http://schemas.microsoft.com/office/drawing/2014/main" id="{DD01CC96-C494-4AC3-A78D-BD51B78245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67650" y="4591050"/>
            <a:ext cx="30480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425" b="1">
                <a:solidFill>
                  <a:srgbClr val="D85C35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D85C35"/>
                </a:solidFill>
                <a:latin typeface="Arial"/>
                <a:ea typeface="Arial"/>
                <a:cs typeface="Arial"/>
              </a:rPr>
              <a:t>O-3 ahead $1,427</a:t>
            </a:r>
          </a:p>
        </p:txBody>
      </p:sp>
      <p:sp>
        <p:nvSpPr>
          <p:cNvPr id="19" name="timeline-judgment">
            <a:extLst xmlns:a="http://schemas.openxmlformats.org/drawingml/2006/main">
              <a:ext uri="{FF2B5EF4-FFF2-40B4-BE49-F238E27FC236}">
                <a16:creationId xmlns:a16="http://schemas.microsoft.com/office/drawing/2014/main" id="{1D351C6A-0970-4CBA-AECB-8B220A7F2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400675"/>
            <a:ext cx="1038225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This is not a case against military compensation. It is a warning that the historical senior-civilian advantage has eroded under a transparent valuation basis.</a:t>
            </a:r>
          </a:p>
        </p:txBody>
      </p:sp>
      <p:sp>
        <p:nvSpPr>
          <p:cNvPr id="20" name="rule-52-674">
            <a:extLst xmlns:a="http://schemas.openxmlformats.org/drawingml/2006/main">
              <a:ext uri="{FF2B5EF4-FFF2-40B4-BE49-F238E27FC236}">
                <a16:creationId xmlns:a16="http://schemas.microsoft.com/office/drawing/2014/main" id="{E8CA9E69-6EB7-41D2-ACA0-79095222F9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11201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8D1D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source-footer-2">
            <a:extLst xmlns:a="http://schemas.openxmlformats.org/drawingml/2006/main">
              <a:ext uri="{FF2B5EF4-FFF2-40B4-BE49-F238E27FC236}">
                <a16:creationId xmlns:a16="http://schemas.microsoft.com/office/drawing/2014/main" id="{DAF152A8-5E8F-498D-B351-24115D953A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86525"/>
            <a:ext cx="10001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Source: Federal Pay Parity public data exports. Values rounded to the nearest dollar.</a:t>
            </a:r>
          </a:p>
        </p:txBody>
      </p:sp>
      <p:sp>
        <p:nvSpPr>
          <p:cNvPr id="22" name="page-number-2">
            <a:extLst xmlns:a="http://schemas.openxmlformats.org/drawingml/2006/main">
              <a:ext uri="{FF2B5EF4-FFF2-40B4-BE49-F238E27FC236}">
                <a16:creationId xmlns:a16="http://schemas.microsoft.com/office/drawing/2014/main" id="{4D4F79CC-E8FB-49C3-B2D7-3513CBCDD1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486525"/>
            <a:ext cx="876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2 / 9</a:t>
            </a:r>
          </a:p>
        </p:txBody>
      </p:sp>
    </p:spTree>
    <p:extLst>
      <p:ext uri="{BB962C8B-B14F-4D97-AF65-F5344CB8AC3E}">
        <p14:creationId xmlns:p14="http://schemas.microsoft.com/office/powerpoint/2010/main" val="39528741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9" name="kicker-3">
            <a:extLst xmlns:a="http://schemas.openxmlformats.org/drawingml/2006/main">
              <a:ext uri="{FF2B5EF4-FFF2-40B4-BE49-F238E27FC236}">
                <a16:creationId xmlns:a16="http://schemas.microsoft.com/office/drawing/2014/main" id="{F51F8B7F-76A4-4BAB-8D63-6237F3EF45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61950"/>
            <a:ext cx="72390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76B98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76B98"/>
                </a:solidFill>
                <a:latin typeface="Arial"/>
                <a:ea typeface="Arial"/>
                <a:cs typeface="Arial"/>
              </a:rPr>
              <a:t>GRAPH 1 OF 3</a:t>
            </a:r>
          </a:p>
        </p:txBody>
      </p:sp>
      <p:sp>
        <p:nvSpPr>
          <p:cNvPr id="2" name="title-3">
            <a:extLst xmlns:a="http://schemas.openxmlformats.org/drawingml/2006/main">
              <a:ext uri="{FF2B5EF4-FFF2-40B4-BE49-F238E27FC236}">
                <a16:creationId xmlns:a16="http://schemas.microsoft.com/office/drawing/2014/main" id="{62FA5309-18B9-4EA5-A766-ECF288A585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85800"/>
            <a:ext cx="112014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315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Actual dollars narrow; the separate forecast crosses</a:t>
            </a:r>
          </a:p>
        </p:txBody>
      </p:sp>
      <p:graphicFrame>
        <p:nvGraphicFramePr>
          <p:cNvPr id="21" name="Chart"/>
          <p:cNvGraphicFramePr/>
          <p:nvPr/>
        </p:nvGraphicFramePr>
        <p:xfrm>
          <a:off xmlns:a="http://schemas.openxmlformats.org/drawingml/2006/main" x="476250" y="1381125"/>
          <a:ext xmlns:a="http://schemas.openxmlformats.org/drawingml/2006/main" cx="7477125" cy="4857750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92d5e97ea5414b7e"/>
          </a:graphicData>
        </a:graphic>
      </p:graphicFrame>
      <p:sp>
        <p:nvSpPr>
          <p:cNvPr id="4" name="rule-880-155">
            <a:extLst xmlns:a="http://schemas.openxmlformats.org/drawingml/2006/main">
              <a:ext uri="{FF2B5EF4-FFF2-40B4-BE49-F238E27FC236}">
                <a16:creationId xmlns:a16="http://schemas.microsoft.com/office/drawing/2014/main" id="{A1634084-4942-4763-BB8A-C3DD700FDA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1476375"/>
            <a:ext cx="31432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8D1D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" name="callout-label-155">
            <a:extLst xmlns:a="http://schemas.openxmlformats.org/drawingml/2006/main">
              <a:ext uri="{FF2B5EF4-FFF2-40B4-BE49-F238E27FC236}">
                <a16:creationId xmlns:a16="http://schemas.microsoft.com/office/drawing/2014/main" id="{D0A89B04-ED0B-45EC-A35A-210E8F872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1619250"/>
            <a:ext cx="3143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050" b="1">
                <a:solidFill>
                  <a:srgbClr val="0A2947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0A2947"/>
                </a:solidFill>
                <a:latin typeface="Arial"/>
                <a:ea typeface="Arial"/>
                <a:cs typeface="Arial"/>
              </a:rPr>
              <a:t>2001 ACTUAL</a:t>
            </a:r>
          </a:p>
        </p:txBody>
      </p:sp>
      <p:sp>
        <p:nvSpPr>
          <p:cNvPr id="6" name="callout-value-155">
            <a:extLst xmlns:a="http://schemas.openxmlformats.org/drawingml/2006/main">
              <a:ext uri="{FF2B5EF4-FFF2-40B4-BE49-F238E27FC236}">
                <a16:creationId xmlns:a16="http://schemas.microsoft.com/office/drawing/2014/main" id="{1FC2EE84-9464-40AA-ABAD-E1581F6DFC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1885950"/>
            <a:ext cx="314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85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$23,428</a:t>
            </a:r>
          </a:p>
        </p:txBody>
      </p:sp>
      <p:sp>
        <p:nvSpPr>
          <p:cNvPr id="7" name="callout-detail-155">
            <a:extLst xmlns:a="http://schemas.openxmlformats.org/drawingml/2006/main">
              <a:ext uri="{FF2B5EF4-FFF2-40B4-BE49-F238E27FC236}">
                <a16:creationId xmlns:a16="http://schemas.microsoft.com/office/drawing/2014/main" id="{9ED204E0-B66F-4A85-966A-B94B561B08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2428875"/>
            <a:ext cx="3143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GS-15 lead</a:t>
            </a:r>
          </a:p>
        </p:txBody>
      </p:sp>
      <p:sp>
        <p:nvSpPr>
          <p:cNvPr id="8" name="rule-880-320">
            <a:extLst xmlns:a="http://schemas.openxmlformats.org/drawingml/2006/main">
              <a:ext uri="{FF2B5EF4-FFF2-40B4-BE49-F238E27FC236}">
                <a16:creationId xmlns:a16="http://schemas.microsoft.com/office/drawing/2014/main" id="{942F7DDB-8622-4EB4-BDEF-D9F18AE3D3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3048000"/>
            <a:ext cx="31432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8D1D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" name="callout-label-320">
            <a:extLst xmlns:a="http://schemas.openxmlformats.org/drawingml/2006/main">
              <a:ext uri="{FF2B5EF4-FFF2-40B4-BE49-F238E27FC236}">
                <a16:creationId xmlns:a16="http://schemas.microsoft.com/office/drawing/2014/main" id="{73432CB5-2B81-4B40-96AB-0C02792DE1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3190875"/>
            <a:ext cx="3143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050" b="1">
                <a:solidFill>
                  <a:srgbClr val="176B98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176B98"/>
                </a:solidFill>
                <a:latin typeface="Arial"/>
                <a:ea typeface="Arial"/>
                <a:cs typeface="Arial"/>
              </a:rPr>
              <a:t>2026 ACTUAL</a:t>
            </a:r>
          </a:p>
        </p:txBody>
      </p:sp>
      <p:sp>
        <p:nvSpPr>
          <p:cNvPr id="10" name="callout-value-320">
            <a:extLst xmlns:a="http://schemas.openxmlformats.org/drawingml/2006/main">
              <a:ext uri="{FF2B5EF4-FFF2-40B4-BE49-F238E27FC236}">
                <a16:creationId xmlns:a16="http://schemas.microsoft.com/office/drawing/2014/main" id="{3B870931-3C17-4980-8062-905F0AAED0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3457575"/>
            <a:ext cx="314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85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$3,799</a:t>
            </a:r>
          </a:p>
        </p:txBody>
      </p:sp>
      <p:sp>
        <p:nvSpPr>
          <p:cNvPr id="11" name="callout-detail-320">
            <a:extLst xmlns:a="http://schemas.openxmlformats.org/drawingml/2006/main">
              <a:ext uri="{FF2B5EF4-FFF2-40B4-BE49-F238E27FC236}">
                <a16:creationId xmlns:a16="http://schemas.microsoft.com/office/drawing/2014/main" id="{2EC8D0AF-FB96-4625-982A-D83FB32B95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4000500"/>
            <a:ext cx="3143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GS-15 lead</a:t>
            </a:r>
          </a:p>
        </p:txBody>
      </p:sp>
      <p:sp>
        <p:nvSpPr>
          <p:cNvPr id="12" name="rule-880-485">
            <a:extLst xmlns:a="http://schemas.openxmlformats.org/drawingml/2006/main">
              <a:ext uri="{FF2B5EF4-FFF2-40B4-BE49-F238E27FC236}">
                <a16:creationId xmlns:a16="http://schemas.microsoft.com/office/drawing/2014/main" id="{BF538098-B52E-4610-B2BE-1FC520C35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4619625"/>
            <a:ext cx="314325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8D1D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callout-label-485">
            <a:extLst xmlns:a="http://schemas.openxmlformats.org/drawingml/2006/main">
              <a:ext uri="{FF2B5EF4-FFF2-40B4-BE49-F238E27FC236}">
                <a16:creationId xmlns:a16="http://schemas.microsoft.com/office/drawing/2014/main" id="{4DED4601-1413-4739-990B-990282891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4762500"/>
            <a:ext cx="31432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050" b="1">
                <a:solidFill>
                  <a:srgbClr val="D85C3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D85C35"/>
                </a:solidFill>
                <a:latin typeface="Arial"/>
                <a:ea typeface="Arial"/>
                <a:cs typeface="Arial"/>
              </a:rPr>
              <a:t>2027 FORECAST</a:t>
            </a:r>
          </a:p>
        </p:txBody>
      </p:sp>
      <p:sp>
        <p:nvSpPr>
          <p:cNvPr id="14" name="callout-value-485">
            <a:extLst xmlns:a="http://schemas.openxmlformats.org/drawingml/2006/main">
              <a:ext uri="{FF2B5EF4-FFF2-40B4-BE49-F238E27FC236}">
                <a16:creationId xmlns:a16="http://schemas.microsoft.com/office/drawing/2014/main" id="{D12FBE95-64AD-4BB4-A0BD-ECA7CA4FB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5029200"/>
            <a:ext cx="314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85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$1,427</a:t>
            </a:r>
          </a:p>
        </p:txBody>
      </p:sp>
      <p:sp>
        <p:nvSpPr>
          <p:cNvPr id="15" name="callout-detail-485">
            <a:extLst xmlns:a="http://schemas.openxmlformats.org/drawingml/2006/main">
              <a:ext uri="{FF2B5EF4-FFF2-40B4-BE49-F238E27FC236}">
                <a16:creationId xmlns:a16="http://schemas.microsoft.com/office/drawing/2014/main" id="{DE2D6796-A0AD-4D7D-AC35-35F7FB2AD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0" y="5572125"/>
            <a:ext cx="31432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O-3 lead on the selected basis</a:t>
            </a:r>
          </a:p>
        </p:txBody>
      </p:sp>
      <p:sp>
        <p:nvSpPr>
          <p:cNvPr id="16" name="rule-52-674">
            <a:extLst xmlns:a="http://schemas.openxmlformats.org/drawingml/2006/main">
              <a:ext uri="{FF2B5EF4-FFF2-40B4-BE49-F238E27FC236}">
                <a16:creationId xmlns:a16="http://schemas.microsoft.com/office/drawing/2014/main" id="{1B8F0D4F-4484-43C8-9147-1111AFE1FE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11201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8D1D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source-footer-3">
            <a:extLst xmlns:a="http://schemas.openxmlformats.org/drawingml/2006/main">
              <a:ext uri="{FF2B5EF4-FFF2-40B4-BE49-F238E27FC236}">
                <a16:creationId xmlns:a16="http://schemas.microsoft.com/office/drawing/2014/main" id="{574EBADB-E058-429A-BC7F-3237B60DD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86525"/>
            <a:ext cx="10001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Actual dollars, after FERS and Social Security for GS; taxable-salary equivalent after Social Security for O-3.</a:t>
            </a:r>
          </a:p>
        </p:txBody>
      </p:sp>
      <p:sp>
        <p:nvSpPr>
          <p:cNvPr id="18" name="page-number-3">
            <a:extLst xmlns:a="http://schemas.openxmlformats.org/drawingml/2006/main">
              <a:ext uri="{FF2B5EF4-FFF2-40B4-BE49-F238E27FC236}">
                <a16:creationId xmlns:a16="http://schemas.microsoft.com/office/drawing/2014/main" id="{E32729DA-7E4D-4C53-AD79-9A72848F01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486525"/>
            <a:ext cx="876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3 / 9</a:t>
            </a:r>
          </a:p>
        </p:txBody>
      </p:sp>
    </p:spTree>
    <p:extLst>
      <p:ext uri="{BB962C8B-B14F-4D97-AF65-F5344CB8AC3E}">
        <p14:creationId xmlns:p14="http://schemas.microsoft.com/office/powerpoint/2010/main" val="122182090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kicker-4">
            <a:extLst xmlns:a="http://schemas.openxmlformats.org/drawingml/2006/main">
              <a:ext uri="{FF2B5EF4-FFF2-40B4-BE49-F238E27FC236}">
                <a16:creationId xmlns:a16="http://schemas.microsoft.com/office/drawing/2014/main" id="{9DBB6A90-5BDD-4B50-B0AE-707D20605C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61950"/>
            <a:ext cx="72390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76B98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76B98"/>
                </a:solidFill>
                <a:latin typeface="Arial"/>
                <a:ea typeface="Arial"/>
                <a:cs typeface="Arial"/>
              </a:rPr>
              <a:t>GRAPH 2 OF 3</a:t>
            </a:r>
          </a:p>
        </p:txBody>
      </p:sp>
      <p:sp>
        <p:nvSpPr>
          <p:cNvPr id="2" name="title-4">
            <a:extLst xmlns:a="http://schemas.openxmlformats.org/drawingml/2006/main">
              <a:ext uri="{FF2B5EF4-FFF2-40B4-BE49-F238E27FC236}">
                <a16:creationId xmlns:a16="http://schemas.microsoft.com/office/drawing/2014/main" id="{A8279DE8-F2B0-4615-890F-F8619A251D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85800"/>
            <a:ext cx="112014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315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O-3 growth has outpaced the selected GS-15 profile</a:t>
            </a:r>
          </a:p>
        </p:txBody>
      </p:sp>
      <p:graphicFrame>
        <p:nvGraphicFramePr>
          <p:cNvPr id="16" name="Chart"/>
          <p:cNvGraphicFramePr/>
          <p:nvPr/>
        </p:nvGraphicFramePr>
        <p:xfrm>
          <a:off xmlns:a="http://schemas.openxmlformats.org/drawingml/2006/main" x="476250" y="1381125"/>
          <a:ext xmlns:a="http://schemas.openxmlformats.org/drawingml/2006/main" cx="7239000" cy="4857750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b8c3d3ad9cf34e29"/>
          </a:graphicData>
        </a:graphic>
      </p:graphicFrame>
      <p:sp>
        <p:nvSpPr>
          <p:cNvPr id="4" name="growth-explanation">
            <a:extLst xmlns:a="http://schemas.openxmlformats.org/drawingml/2006/main">
              <a:ext uri="{FF2B5EF4-FFF2-40B4-BE49-F238E27FC236}">
                <a16:creationId xmlns:a16="http://schemas.microsoft.com/office/drawing/2014/main" id="{6F1848E8-573E-4493-8E40-95A788DE5E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0" y="1524000"/>
            <a:ext cx="3429000" cy="1000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The graph holds the 2001 relationship constant and asks how each selected profile grew from that starting point.</a:t>
            </a:r>
          </a:p>
        </p:txBody>
      </p:sp>
      <p:sp>
        <p:nvSpPr>
          <p:cNvPr id="5" name="growth-card-2026">
            <a:extLst xmlns:a="http://schemas.openxmlformats.org/drawingml/2006/main">
              <a:ext uri="{FF2B5EF4-FFF2-40B4-BE49-F238E27FC236}">
                <a16:creationId xmlns:a16="http://schemas.microsoft.com/office/drawing/2014/main" id="{0AFBEE0F-6411-4592-A14F-EFD6D3FB7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0" y="3000375"/>
            <a:ext cx="1571625" cy="2143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AF0F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growth-2026-value">
            <a:extLst xmlns:a="http://schemas.openxmlformats.org/drawingml/2006/main">
              <a:ext uri="{FF2B5EF4-FFF2-40B4-BE49-F238E27FC236}">
                <a16:creationId xmlns:a16="http://schemas.microsoft.com/office/drawing/2014/main" id="{EEB18E65-2708-4A60-A731-59C30304CB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3333750"/>
            <a:ext cx="1381125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550" b="1">
                <a:solidFill>
                  <a:srgbClr val="176B98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76B98"/>
                </a:solidFill>
                <a:latin typeface="Arial"/>
                <a:ea typeface="Arial"/>
                <a:cs typeface="Arial"/>
              </a:rPr>
              <a:t>37.2%</a:t>
            </a:r>
          </a:p>
        </p:txBody>
      </p:sp>
      <p:sp>
        <p:nvSpPr>
          <p:cNvPr id="7" name="growth-2026-label">
            <a:extLst xmlns:a="http://schemas.openxmlformats.org/drawingml/2006/main">
              <a:ext uri="{FF2B5EF4-FFF2-40B4-BE49-F238E27FC236}">
                <a16:creationId xmlns:a16="http://schemas.microsoft.com/office/drawing/2014/main" id="{A0448B7C-5998-4C3D-9E38-6869422BE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4095750"/>
            <a:ext cx="1381125" cy="790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2026 actual</a:t>
            </a:r>
          </a:p>
          <a:p xmlns:a="http://schemas.openxmlformats.org/drawingml/2006/main">
            <a:pPr algn="l">
              <a:defRPr sz="12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growth gap</a:t>
            </a:r>
          </a:p>
        </p:txBody>
      </p:sp>
      <p:sp>
        <p:nvSpPr>
          <p:cNvPr id="8" name="growth-card-2027">
            <a:extLst xmlns:a="http://schemas.openxmlformats.org/drawingml/2006/main">
              <a:ext uri="{FF2B5EF4-FFF2-40B4-BE49-F238E27FC236}">
                <a16:creationId xmlns:a16="http://schemas.microsoft.com/office/drawing/2014/main" id="{A245974C-EC9F-430A-AF3D-EC94024FB6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53625" y="3000375"/>
            <a:ext cx="1571625" cy="2143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E6DA"/>
          </a:solidFill>
          <a:ln xmlns:a="http://schemas.openxmlformats.org/drawingml/2006/main" w="19050">
            <a:solidFill>
              <a:srgbClr val="D85C35"/>
            </a:solidFill>
            <a:prstDash val="solid"/>
          </a:ln>
        </p:spPr>
      </p:sp>
      <p:sp>
        <p:nvSpPr>
          <p:cNvPr id="9" name="growth-2027-value">
            <a:extLst xmlns:a="http://schemas.openxmlformats.org/drawingml/2006/main">
              <a:ext uri="{FF2B5EF4-FFF2-40B4-BE49-F238E27FC236}">
                <a16:creationId xmlns:a16="http://schemas.microsoft.com/office/drawing/2014/main" id="{C7DA722E-2FB0-4049-8053-91C72BDDCE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48875" y="3333750"/>
            <a:ext cx="1381125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550" b="1">
                <a:solidFill>
                  <a:srgbClr val="D85C35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D85C35"/>
                </a:solidFill>
                <a:latin typeface="Arial"/>
                <a:ea typeface="Arial"/>
                <a:cs typeface="Arial"/>
              </a:rPr>
              <a:t>42.8%</a:t>
            </a:r>
          </a:p>
        </p:txBody>
      </p:sp>
      <p:sp>
        <p:nvSpPr>
          <p:cNvPr id="10" name="growth-2027-label">
            <a:extLst xmlns:a="http://schemas.openxmlformats.org/drawingml/2006/main">
              <a:ext uri="{FF2B5EF4-FFF2-40B4-BE49-F238E27FC236}">
                <a16:creationId xmlns:a16="http://schemas.microsoft.com/office/drawing/2014/main" id="{ED3B06A5-272B-4705-AF85-27112760A9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48875" y="4095750"/>
            <a:ext cx="1381125" cy="790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2027 forecast</a:t>
            </a:r>
          </a:p>
          <a:p xmlns:a="http://schemas.openxmlformats.org/drawingml/2006/main">
            <a:pPr algn="l">
              <a:defRPr sz="12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growth gap</a:t>
            </a:r>
          </a:p>
        </p:txBody>
      </p:sp>
      <p:sp>
        <p:nvSpPr>
          <p:cNvPr id="11" name="rule-52-674">
            <a:extLst xmlns:a="http://schemas.openxmlformats.org/drawingml/2006/main">
              <a:ext uri="{FF2B5EF4-FFF2-40B4-BE49-F238E27FC236}">
                <a16:creationId xmlns:a16="http://schemas.microsoft.com/office/drawing/2014/main" id="{CE32B810-12F7-4669-80B9-67A002FD9F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11201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8D1D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source-footer-4">
            <a:extLst xmlns:a="http://schemas.openxmlformats.org/drawingml/2006/main">
              <a:ext uri="{FF2B5EF4-FFF2-40B4-BE49-F238E27FC236}">
                <a16:creationId xmlns:a16="http://schemas.microsoft.com/office/drawing/2014/main" id="{1D532F99-48F2-4046-B9D5-638DC1D308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86525"/>
            <a:ext cx="10001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Indexed growth begins at 100 in 2001. The y-axis floor is 100. 2027F is a forecast.</a:t>
            </a:r>
          </a:p>
        </p:txBody>
      </p:sp>
      <p:sp>
        <p:nvSpPr>
          <p:cNvPr id="13" name="page-number-4">
            <a:extLst xmlns:a="http://schemas.openxmlformats.org/drawingml/2006/main">
              <a:ext uri="{FF2B5EF4-FFF2-40B4-BE49-F238E27FC236}">
                <a16:creationId xmlns:a16="http://schemas.microsoft.com/office/drawing/2014/main" id="{710C2995-5BC4-4709-9B35-24EC6C7911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486525"/>
            <a:ext cx="876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4 / 9</a:t>
            </a:r>
          </a:p>
        </p:txBody>
      </p:sp>
    </p:spTree>
    <p:extLst>
      <p:ext uri="{BB962C8B-B14F-4D97-AF65-F5344CB8AC3E}">
        <p14:creationId xmlns:p14="http://schemas.microsoft.com/office/powerpoint/2010/main" val="129001040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kicker-5">
            <a:extLst xmlns:a="http://schemas.openxmlformats.org/drawingml/2006/main">
              <a:ext uri="{FF2B5EF4-FFF2-40B4-BE49-F238E27FC236}">
                <a16:creationId xmlns:a16="http://schemas.microsoft.com/office/drawing/2014/main" id="{AB83C339-FC63-44D4-AB67-80C9B5EF4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61950"/>
            <a:ext cx="72390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76B98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76B98"/>
                </a:solidFill>
                <a:latin typeface="Arial"/>
                <a:ea typeface="Arial"/>
                <a:cs typeface="Arial"/>
              </a:rPr>
              <a:t>GRAPH 3 OF 3</a:t>
            </a:r>
          </a:p>
        </p:txBody>
      </p:sp>
      <p:sp>
        <p:nvSpPr>
          <p:cNvPr id="2" name="title-5">
            <a:extLst xmlns:a="http://schemas.openxmlformats.org/drawingml/2006/main">
              <a:ext uri="{FF2B5EF4-FFF2-40B4-BE49-F238E27FC236}">
                <a16:creationId xmlns:a16="http://schemas.microsoft.com/office/drawing/2014/main" id="{515F412F-7D87-4298-827D-0846801A04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85800"/>
            <a:ext cx="112014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315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The relative-growth gap reaches 42.8% in 2027F</a:t>
            </a:r>
          </a:p>
        </p:txBody>
      </p:sp>
      <p:sp>
        <p:nvSpPr>
          <p:cNvPr id="3" name="parity-chart-frame">
            <a:extLst xmlns:a="http://schemas.openxmlformats.org/drawingml/2006/main">
              <a:ext uri="{FF2B5EF4-FFF2-40B4-BE49-F238E27FC236}">
                <a16:creationId xmlns:a16="http://schemas.microsoft.com/office/drawing/2014/main" id="{CFAEE634-5D78-432C-A8B6-0D2C0B408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1257300"/>
            <a:ext cx="7334250" cy="5000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071A2D"/>
            </a:solidFill>
            <a:prstDash val="solid"/>
          </a:ln>
        </p:spPr>
      </p:sp>
      <p:graphicFrame>
        <p:nvGraphicFramePr>
          <p:cNvPr id="17" name="Chart"/>
          <p:cNvGraphicFramePr/>
          <p:nvPr/>
        </p:nvGraphicFramePr>
        <p:xfrm>
          <a:off xmlns:a="http://schemas.openxmlformats.org/drawingml/2006/main" x="666750" y="1524000"/>
          <a:ext xmlns:a="http://schemas.openxmlformats.org/drawingml/2006/main" cx="6810375" cy="4476750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00b39b3f3a454262"/>
          </a:graphicData>
        </a:graphic>
      </p:graphicFrame>
      <p:sp>
        <p:nvSpPr>
          <p:cNvPr id="5" name="parity-explanation">
            <a:extLst xmlns:a="http://schemas.openxmlformats.org/drawingml/2006/main">
              <a:ext uri="{FF2B5EF4-FFF2-40B4-BE49-F238E27FC236}">
                <a16:creationId xmlns:a16="http://schemas.microsoft.com/office/drawing/2014/main" id="{C01B6D87-9E20-4D4E-829F-3D0351733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43875" y="1571625"/>
            <a:ext cx="333375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This is not the dollar difference. It is the O-3 profile's cumulative growth relative to the selected GS-15 profile, measured from their 2001 relationship.</a:t>
            </a:r>
          </a:p>
        </p:txBody>
      </p:sp>
      <p:sp>
        <p:nvSpPr>
          <p:cNvPr id="6" name="parity-actual-stat">
            <a:extLst xmlns:a="http://schemas.openxmlformats.org/drawingml/2006/main">
              <a:ext uri="{FF2B5EF4-FFF2-40B4-BE49-F238E27FC236}">
                <a16:creationId xmlns:a16="http://schemas.microsoft.com/office/drawing/2014/main" id="{31893327-B5C2-4DB2-B2DE-F7BA6AB91E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43875" y="3476625"/>
            <a:ext cx="1571625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3000" b="1">
                <a:solidFill>
                  <a:srgbClr val="176B98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176B98"/>
                </a:solidFill>
                <a:latin typeface="Arial"/>
                <a:ea typeface="Arial"/>
                <a:cs typeface="Arial"/>
              </a:rPr>
              <a:t>37.2%</a:t>
            </a:r>
          </a:p>
        </p:txBody>
      </p:sp>
      <p:sp>
        <p:nvSpPr>
          <p:cNvPr id="7" name="parity-actual-label">
            <a:extLst xmlns:a="http://schemas.openxmlformats.org/drawingml/2006/main">
              <a:ext uri="{FF2B5EF4-FFF2-40B4-BE49-F238E27FC236}">
                <a16:creationId xmlns:a16="http://schemas.microsoft.com/office/drawing/2014/main" id="{93D6318F-D3D3-46D1-B050-DF6512AD14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43875" y="4095750"/>
            <a:ext cx="1571625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2026 actual</a:t>
            </a:r>
          </a:p>
        </p:txBody>
      </p:sp>
      <p:sp>
        <p:nvSpPr>
          <p:cNvPr id="8" name="parity-forecast-stat">
            <a:extLst xmlns:a="http://schemas.openxmlformats.org/drawingml/2006/main">
              <a:ext uri="{FF2B5EF4-FFF2-40B4-BE49-F238E27FC236}">
                <a16:creationId xmlns:a16="http://schemas.microsoft.com/office/drawing/2014/main" id="{01CBE673-03C6-45A2-AD26-97FF281083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53625" y="3476625"/>
            <a:ext cx="1571625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3000" b="1">
                <a:solidFill>
                  <a:srgbClr val="D85C35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D85C35"/>
                </a:solidFill>
                <a:latin typeface="Arial"/>
                <a:ea typeface="Arial"/>
                <a:cs typeface="Arial"/>
              </a:rPr>
              <a:t>42.8%</a:t>
            </a:r>
          </a:p>
        </p:txBody>
      </p:sp>
      <p:sp>
        <p:nvSpPr>
          <p:cNvPr id="9" name="parity-forecast-label">
            <a:extLst xmlns:a="http://schemas.openxmlformats.org/drawingml/2006/main">
              <a:ext uri="{FF2B5EF4-FFF2-40B4-BE49-F238E27FC236}">
                <a16:creationId xmlns:a16="http://schemas.microsoft.com/office/drawing/2014/main" id="{E34D3B3A-9800-4236-AA5E-AA2995CAC0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53625" y="4095750"/>
            <a:ext cx="1571625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2027 forecast</a:t>
            </a:r>
          </a:p>
        </p:txBody>
      </p:sp>
      <p:sp>
        <p:nvSpPr>
          <p:cNvPr id="10" name="parity-warning">
            <a:extLst xmlns:a="http://schemas.openxmlformats.org/drawingml/2006/main">
              <a:ext uri="{FF2B5EF4-FFF2-40B4-BE49-F238E27FC236}">
                <a16:creationId xmlns:a16="http://schemas.microsoft.com/office/drawing/2014/main" id="{25B3096F-2776-4727-8B23-0AE1423D78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43875" y="4905375"/>
            <a:ext cx="33337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1425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The forecast dollar crossover occurs after the cumulative growth relationship has already diverged sharply.</a:t>
            </a:r>
          </a:p>
        </p:txBody>
      </p:sp>
      <p:sp>
        <p:nvSpPr>
          <p:cNvPr id="11" name="rule-52-674">
            <a:extLst xmlns:a="http://schemas.openxmlformats.org/drawingml/2006/main">
              <a:ext uri="{FF2B5EF4-FFF2-40B4-BE49-F238E27FC236}">
                <a16:creationId xmlns:a16="http://schemas.microsoft.com/office/drawing/2014/main" id="{4D20CD1F-EC41-4BC9-865F-B1ADDE0A93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11201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8D1D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source-footer-5">
            <a:extLst xmlns:a="http://schemas.openxmlformats.org/drawingml/2006/main">
              <a:ext uri="{FF2B5EF4-FFF2-40B4-BE49-F238E27FC236}">
                <a16:creationId xmlns:a16="http://schemas.microsoft.com/office/drawing/2014/main" id="{324F86B2-57A1-4490-B81D-8EEA3246E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86525"/>
            <a:ext cx="10001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Parity gap = (O-3 index / GS-15 index) - 1. 2027F is a forecast, not enacted GS pay.</a:t>
            </a:r>
          </a:p>
        </p:txBody>
      </p:sp>
      <p:sp>
        <p:nvSpPr>
          <p:cNvPr id="13" name="page-number-5">
            <a:extLst xmlns:a="http://schemas.openxmlformats.org/drawingml/2006/main">
              <a:ext uri="{FF2B5EF4-FFF2-40B4-BE49-F238E27FC236}">
                <a16:creationId xmlns:a16="http://schemas.microsoft.com/office/drawing/2014/main" id="{C7054752-63C0-45CB-8DB2-67BE44132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486525"/>
            <a:ext cx="876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5 / 9</a:t>
            </a:r>
          </a:p>
        </p:txBody>
      </p:sp>
    </p:spTree>
    <p:extLst>
      <p:ext uri="{BB962C8B-B14F-4D97-AF65-F5344CB8AC3E}">
        <p14:creationId xmlns:p14="http://schemas.microsoft.com/office/powerpoint/2010/main" val="153950662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7" name="kicker-6">
            <a:extLst xmlns:a="http://schemas.openxmlformats.org/drawingml/2006/main">
              <a:ext uri="{FF2B5EF4-FFF2-40B4-BE49-F238E27FC236}">
                <a16:creationId xmlns:a16="http://schemas.microsoft.com/office/drawing/2014/main" id="{AE2EE769-4812-430C-A814-C85B7323F9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61950"/>
            <a:ext cx="72390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76B98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76B98"/>
                </a:solidFill>
                <a:latin typeface="Arial"/>
                <a:ea typeface="Arial"/>
                <a:cs typeface="Arial"/>
              </a:rPr>
              <a:t>DETAILED MATH</a:t>
            </a:r>
          </a:p>
        </p:txBody>
      </p:sp>
      <p:sp>
        <p:nvSpPr>
          <p:cNvPr id="2" name="title-6">
            <a:extLst xmlns:a="http://schemas.openxmlformats.org/drawingml/2006/main">
              <a:ext uri="{FF2B5EF4-FFF2-40B4-BE49-F238E27FC236}">
                <a16:creationId xmlns:a16="http://schemas.microsoft.com/office/drawing/2014/main" id="{FF60E67B-CC29-4FCD-942E-2CF7C0C22C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85800"/>
            <a:ext cx="112014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315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The 2027 crossover can be rebuilt line by line</a:t>
            </a:r>
          </a:p>
        </p:txBody>
      </p:sp>
      <p:sp>
        <p:nvSpPr>
          <p:cNvPr id="3" name="gs-math-column">
            <a:extLst xmlns:a="http://schemas.openxmlformats.org/drawingml/2006/main">
              <a:ext uri="{FF2B5EF4-FFF2-40B4-BE49-F238E27FC236}">
                <a16:creationId xmlns:a16="http://schemas.microsoft.com/office/drawing/2014/main" id="{C2F17533-E446-4764-9B90-CA17754956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381125"/>
            <a:ext cx="5238750" cy="43338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AF0F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" name="o3-math-column">
            <a:extLst xmlns:a="http://schemas.openxmlformats.org/drawingml/2006/main">
              <a:ext uri="{FF2B5EF4-FFF2-40B4-BE49-F238E27FC236}">
                <a16:creationId xmlns:a16="http://schemas.microsoft.com/office/drawing/2014/main" id="{E23B02F8-960F-4EE0-86B3-B19DD18DDD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1381125"/>
            <a:ext cx="5695950" cy="43338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EE6DA"/>
          </a:solidFill>
          <a:ln xmlns:a="http://schemas.openxmlformats.org/drawingml/2006/main" w="19050">
            <a:solidFill>
              <a:srgbClr val="D85C35"/>
            </a:solidFill>
            <a:prstDash val="solid"/>
          </a:ln>
        </p:spPr>
      </p:sp>
      <p:sp>
        <p:nvSpPr>
          <p:cNvPr id="5" name="gs-math-title">
            <a:extLst xmlns:a="http://schemas.openxmlformats.org/drawingml/2006/main">
              <a:ext uri="{FF2B5EF4-FFF2-40B4-BE49-F238E27FC236}">
                <a16:creationId xmlns:a16="http://schemas.microsoft.com/office/drawing/2014/main" id="{E913138E-AB14-448A-96E9-FA4DEF01A1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1619250"/>
            <a:ext cx="4667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2947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2947"/>
                </a:solidFill>
                <a:latin typeface="Arial"/>
                <a:ea typeface="Arial"/>
                <a:cs typeface="Arial"/>
              </a:rPr>
              <a:t>GS-15 STEP 1 - 2027 FORECAST</a:t>
            </a:r>
          </a:p>
        </p:txBody>
      </p:sp>
      <p:sp>
        <p:nvSpPr>
          <p:cNvPr id="6" name="gs-line-label-220">
            <a:extLst xmlns:a="http://schemas.openxmlformats.org/drawingml/2006/main">
              <a:ext uri="{FF2B5EF4-FFF2-40B4-BE49-F238E27FC236}">
                <a16:creationId xmlns:a16="http://schemas.microsoft.com/office/drawing/2014/main" id="{6A745C11-5EFE-4FAB-A780-CD58E86FB9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95500"/>
            <a:ext cx="3286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Published Rest of U.S. salary</a:t>
            </a:r>
          </a:p>
        </p:txBody>
      </p:sp>
      <p:sp>
        <p:nvSpPr>
          <p:cNvPr id="7" name="gs-line-value-220">
            <a:extLst xmlns:a="http://schemas.openxmlformats.org/drawingml/2006/main">
              <a:ext uri="{FF2B5EF4-FFF2-40B4-BE49-F238E27FC236}">
                <a16:creationId xmlns:a16="http://schemas.microsoft.com/office/drawing/2014/main" id="{48A9D87F-0330-4857-861B-475E4C5F3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48125" y="2095500"/>
            <a:ext cx="1333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135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$147,945.00</a:t>
            </a:r>
          </a:p>
        </p:txBody>
      </p:sp>
      <p:sp>
        <p:nvSpPr>
          <p:cNvPr id="8" name="gs-line-label-278">
            <a:extLst xmlns:a="http://schemas.openxmlformats.org/drawingml/2006/main">
              <a:ext uri="{FF2B5EF4-FFF2-40B4-BE49-F238E27FC236}">
                <a16:creationId xmlns:a16="http://schemas.microsoft.com/office/drawing/2014/main" id="{024C84E0-AF8E-46A3-AC8F-B118A36173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647950"/>
            <a:ext cx="3286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- New-hire FERS (4.4%)</a:t>
            </a:r>
          </a:p>
        </p:txBody>
      </p:sp>
      <p:sp>
        <p:nvSpPr>
          <p:cNvPr id="9" name="gs-line-value-278">
            <a:extLst xmlns:a="http://schemas.openxmlformats.org/drawingml/2006/main">
              <a:ext uri="{FF2B5EF4-FFF2-40B4-BE49-F238E27FC236}">
                <a16:creationId xmlns:a16="http://schemas.microsoft.com/office/drawing/2014/main" id="{A91A887E-2753-46D1-A21A-62E000D6B1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48125" y="2647950"/>
            <a:ext cx="1333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1350" b="1">
                <a:solidFill>
                  <a:srgbClr val="D85C35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D85C35"/>
                </a:solidFill>
                <a:latin typeface="Arial"/>
                <a:ea typeface="Arial"/>
                <a:cs typeface="Arial"/>
              </a:rPr>
              <a:t>$6,509.58</a:t>
            </a:r>
          </a:p>
        </p:txBody>
      </p:sp>
      <p:sp>
        <p:nvSpPr>
          <p:cNvPr id="10" name="gs-line-label-336">
            <a:extLst xmlns:a="http://schemas.openxmlformats.org/drawingml/2006/main">
              <a:ext uri="{FF2B5EF4-FFF2-40B4-BE49-F238E27FC236}">
                <a16:creationId xmlns:a16="http://schemas.microsoft.com/office/drawing/2014/main" id="{1CED396E-2205-4761-9E02-9E07217D0A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200400"/>
            <a:ext cx="3286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= Salary after FERS</a:t>
            </a:r>
          </a:p>
        </p:txBody>
      </p:sp>
      <p:sp>
        <p:nvSpPr>
          <p:cNvPr id="11" name="gs-line-value-336">
            <a:extLst xmlns:a="http://schemas.openxmlformats.org/drawingml/2006/main">
              <a:ext uri="{FF2B5EF4-FFF2-40B4-BE49-F238E27FC236}">
                <a16:creationId xmlns:a16="http://schemas.microsoft.com/office/drawing/2014/main" id="{DFC56236-E464-4A11-9B7B-0FF2FC7F4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48125" y="3200400"/>
            <a:ext cx="1333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135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$141,435.42</a:t>
            </a:r>
          </a:p>
        </p:txBody>
      </p:sp>
      <p:sp>
        <p:nvSpPr>
          <p:cNvPr id="12" name="gs-line-label-394">
            <a:extLst xmlns:a="http://schemas.openxmlformats.org/drawingml/2006/main">
              <a:ext uri="{FF2B5EF4-FFF2-40B4-BE49-F238E27FC236}">
                <a16:creationId xmlns:a16="http://schemas.microsoft.com/office/drawing/2014/main" id="{DF805175-EA14-4F6E-A3AD-0293BD37DD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752850"/>
            <a:ext cx="3286125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- OASDI (6.2% x salary; cap $190,200)</a:t>
            </a:r>
          </a:p>
        </p:txBody>
      </p:sp>
      <p:sp>
        <p:nvSpPr>
          <p:cNvPr id="13" name="gs-line-value-394">
            <a:extLst xmlns:a="http://schemas.openxmlformats.org/drawingml/2006/main">
              <a:ext uri="{FF2B5EF4-FFF2-40B4-BE49-F238E27FC236}">
                <a16:creationId xmlns:a16="http://schemas.microsoft.com/office/drawing/2014/main" id="{3FD6F513-EBBA-47EF-9FA7-C78E165C81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48125" y="3752850"/>
            <a:ext cx="1333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1350" b="1">
                <a:solidFill>
                  <a:srgbClr val="D85C35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D85C35"/>
                </a:solidFill>
                <a:latin typeface="Arial"/>
                <a:ea typeface="Arial"/>
                <a:cs typeface="Arial"/>
              </a:rPr>
              <a:t>$9,172.59</a:t>
            </a:r>
          </a:p>
        </p:txBody>
      </p:sp>
      <p:sp>
        <p:nvSpPr>
          <p:cNvPr id="14" name="rule-78-452">
            <a:extLst xmlns:a="http://schemas.openxmlformats.org/drawingml/2006/main">
              <a:ext uri="{FF2B5EF4-FFF2-40B4-BE49-F238E27FC236}">
                <a16:creationId xmlns:a16="http://schemas.microsoft.com/office/drawing/2014/main" id="{DC30E101-7065-4123-814E-4329BB76B5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4305300"/>
            <a:ext cx="4667250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2947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gs-selected-label">
            <a:extLst xmlns:a="http://schemas.openxmlformats.org/drawingml/2006/main">
              <a:ext uri="{FF2B5EF4-FFF2-40B4-BE49-F238E27FC236}">
                <a16:creationId xmlns:a16="http://schemas.microsoft.com/office/drawing/2014/main" id="{ED0FFF69-5310-41C2-9F71-A1E0869E0F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4524375"/>
            <a:ext cx="2857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0A2947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0A2947"/>
                </a:solidFill>
                <a:latin typeface="Arial"/>
                <a:ea typeface="Arial"/>
                <a:cs typeface="Arial"/>
              </a:rPr>
              <a:t>SELECTED GS-15 VALUE</a:t>
            </a:r>
          </a:p>
        </p:txBody>
      </p:sp>
      <p:sp>
        <p:nvSpPr>
          <p:cNvPr id="16" name="gs-selected-value">
            <a:extLst xmlns:a="http://schemas.openxmlformats.org/drawingml/2006/main">
              <a:ext uri="{FF2B5EF4-FFF2-40B4-BE49-F238E27FC236}">
                <a16:creationId xmlns:a16="http://schemas.microsoft.com/office/drawing/2014/main" id="{A5E458CD-170C-4DE1-8128-5E52A9D326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4905375"/>
            <a:ext cx="461962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175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2175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$132,262.83  -&gt;  $132,263</a:t>
            </a:r>
          </a:p>
        </p:txBody>
      </p:sp>
      <p:sp>
        <p:nvSpPr>
          <p:cNvPr id="17" name="o3-math-title">
            <a:extLst xmlns:a="http://schemas.openxmlformats.org/drawingml/2006/main">
              <a:ext uri="{FF2B5EF4-FFF2-40B4-BE49-F238E27FC236}">
                <a16:creationId xmlns:a16="http://schemas.microsoft.com/office/drawing/2014/main" id="{56AC4DED-8FF1-4D87-BB8B-5E247ADCB3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7450" y="1619250"/>
            <a:ext cx="49530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D85C35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D85C35"/>
                </a:solidFill>
                <a:latin typeface="Arial"/>
                <a:ea typeface="Arial"/>
                <a:cs typeface="Arial"/>
              </a:rPr>
              <a:t>O-3 OVER 6 - 2027 FORECAST</a:t>
            </a:r>
          </a:p>
        </p:txBody>
      </p:sp>
      <p:sp>
        <p:nvSpPr>
          <p:cNvPr id="18" name="o3-line-label-214">
            <a:extLst xmlns:a="http://schemas.openxmlformats.org/drawingml/2006/main">
              <a:ext uri="{FF2B5EF4-FFF2-40B4-BE49-F238E27FC236}">
                <a16:creationId xmlns:a16="http://schemas.microsoft.com/office/drawing/2014/main" id="{2532733D-278D-4284-81CF-B2A69B20B4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7450" y="2038350"/>
            <a:ext cx="3476625" cy="2952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Basic pay</a:t>
            </a:r>
          </a:p>
        </p:txBody>
      </p:sp>
      <p:sp>
        <p:nvSpPr>
          <p:cNvPr id="19" name="o3-line-value-214">
            <a:extLst xmlns:a="http://schemas.openxmlformats.org/drawingml/2006/main">
              <a:ext uri="{FF2B5EF4-FFF2-40B4-BE49-F238E27FC236}">
                <a16:creationId xmlns:a16="http://schemas.microsoft.com/office/drawing/2014/main" id="{50A98FE2-909E-4934-92FA-847AC6C805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858375" y="2038350"/>
            <a:ext cx="1428750" cy="2952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1275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$98,414.64</a:t>
            </a:r>
          </a:p>
        </p:txBody>
      </p:sp>
      <p:sp>
        <p:nvSpPr>
          <p:cNvPr id="20" name="o3-line-label-262">
            <a:extLst xmlns:a="http://schemas.openxmlformats.org/drawingml/2006/main">
              <a:ext uri="{FF2B5EF4-FFF2-40B4-BE49-F238E27FC236}">
                <a16:creationId xmlns:a16="http://schemas.microsoft.com/office/drawing/2014/main" id="{A294F675-2DD0-46FA-B86B-84E8F6596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7450" y="2495550"/>
            <a:ext cx="3476625" cy="2952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+ Hill AFB with-dependents BAH</a:t>
            </a:r>
          </a:p>
        </p:txBody>
      </p:sp>
      <p:sp>
        <p:nvSpPr>
          <p:cNvPr id="21" name="o3-line-value-262">
            <a:extLst xmlns:a="http://schemas.openxmlformats.org/drawingml/2006/main">
              <a:ext uri="{FF2B5EF4-FFF2-40B4-BE49-F238E27FC236}">
                <a16:creationId xmlns:a16="http://schemas.microsoft.com/office/drawing/2014/main" id="{CA3C6E65-926A-41EE-836F-B3239C5E2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858375" y="2495550"/>
            <a:ext cx="1428750" cy="2952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1275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$28,332.00</a:t>
            </a:r>
          </a:p>
        </p:txBody>
      </p:sp>
      <p:sp>
        <p:nvSpPr>
          <p:cNvPr id="22" name="o3-line-label-310">
            <a:extLst xmlns:a="http://schemas.openxmlformats.org/drawingml/2006/main">
              <a:ext uri="{FF2B5EF4-FFF2-40B4-BE49-F238E27FC236}">
                <a16:creationId xmlns:a16="http://schemas.microsoft.com/office/drawing/2014/main" id="{593C2CE2-52E3-4172-ACD0-64088BC72C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7450" y="2952750"/>
            <a:ext cx="3476625" cy="2952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+ Officer BAS</a:t>
            </a:r>
          </a:p>
        </p:txBody>
      </p:sp>
      <p:sp>
        <p:nvSpPr>
          <p:cNvPr id="23" name="o3-line-value-310">
            <a:extLst xmlns:a="http://schemas.openxmlformats.org/drawingml/2006/main">
              <a:ext uri="{FF2B5EF4-FFF2-40B4-BE49-F238E27FC236}">
                <a16:creationId xmlns:a16="http://schemas.microsoft.com/office/drawing/2014/main" id="{B8FA5265-5A45-4CE3-95CD-8ECD510195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858375" y="2952750"/>
            <a:ext cx="1428750" cy="2952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1275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$3,941.76</a:t>
            </a:r>
          </a:p>
        </p:txBody>
      </p:sp>
      <p:sp>
        <p:nvSpPr>
          <p:cNvPr id="24" name="o3-line-label-358">
            <a:extLst xmlns:a="http://schemas.openxmlformats.org/drawingml/2006/main">
              <a:ext uri="{FF2B5EF4-FFF2-40B4-BE49-F238E27FC236}">
                <a16:creationId xmlns:a16="http://schemas.microsoft.com/office/drawing/2014/main" id="{7ED90542-F5AC-4F13-9051-79D77C488D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7450" y="3409950"/>
            <a:ext cx="3476625" cy="2952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= Total compensation</a:t>
            </a:r>
          </a:p>
        </p:txBody>
      </p:sp>
      <p:sp>
        <p:nvSpPr>
          <p:cNvPr id="25" name="o3-line-value-358">
            <a:extLst xmlns:a="http://schemas.openxmlformats.org/drawingml/2006/main">
              <a:ext uri="{FF2B5EF4-FFF2-40B4-BE49-F238E27FC236}">
                <a16:creationId xmlns:a16="http://schemas.microsoft.com/office/drawing/2014/main" id="{B3CD2F18-0401-41C6-9527-05C7B7212B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858375" y="3409950"/>
            <a:ext cx="1428750" cy="2952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1275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$130,688.40</a:t>
            </a:r>
          </a:p>
        </p:txBody>
      </p:sp>
      <p:sp>
        <p:nvSpPr>
          <p:cNvPr id="26" name="o3-line-label-406">
            <a:extLst xmlns:a="http://schemas.openxmlformats.org/drawingml/2006/main">
              <a:ext uri="{FF2B5EF4-FFF2-40B4-BE49-F238E27FC236}">
                <a16:creationId xmlns:a16="http://schemas.microsoft.com/office/drawing/2014/main" id="{9BBBE577-5BFA-4C63-9B2F-ACE0D623F7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7450" y="3867150"/>
            <a:ext cx="3476625" cy="2952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+ Tax gross-up: (BAH + BAS) x 22% / 78%</a:t>
            </a:r>
          </a:p>
        </p:txBody>
      </p:sp>
      <p:sp>
        <p:nvSpPr>
          <p:cNvPr id="27" name="o3-line-value-406">
            <a:extLst xmlns:a="http://schemas.openxmlformats.org/drawingml/2006/main">
              <a:ext uri="{FF2B5EF4-FFF2-40B4-BE49-F238E27FC236}">
                <a16:creationId xmlns:a16="http://schemas.microsoft.com/office/drawing/2014/main" id="{3CA2B494-9BE1-4108-8053-7AB3594A14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858375" y="3867150"/>
            <a:ext cx="1428750" cy="2952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1275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$9,102.86</a:t>
            </a:r>
          </a:p>
        </p:txBody>
      </p:sp>
      <p:sp>
        <p:nvSpPr>
          <p:cNvPr id="28" name="o3-line-label-454">
            <a:extLst xmlns:a="http://schemas.openxmlformats.org/drawingml/2006/main">
              <a:ext uri="{FF2B5EF4-FFF2-40B4-BE49-F238E27FC236}">
                <a16:creationId xmlns:a16="http://schemas.microsoft.com/office/drawing/2014/main" id="{0282F95D-7D83-4E17-8C95-683680969A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7450" y="4324350"/>
            <a:ext cx="3476625" cy="2952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- OASDI: 6.2% x basic pay only</a:t>
            </a:r>
          </a:p>
        </p:txBody>
      </p:sp>
      <p:sp>
        <p:nvSpPr>
          <p:cNvPr id="29" name="o3-line-value-454">
            <a:extLst xmlns:a="http://schemas.openxmlformats.org/drawingml/2006/main">
              <a:ext uri="{FF2B5EF4-FFF2-40B4-BE49-F238E27FC236}">
                <a16:creationId xmlns:a16="http://schemas.microsoft.com/office/drawing/2014/main" id="{5838A58C-8EE2-47E9-BA4F-ECBDEF55BE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858375" y="4324350"/>
            <a:ext cx="1428750" cy="2952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1275" b="1">
                <a:solidFill>
                  <a:srgbClr val="D85C35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D85C35"/>
                </a:solidFill>
                <a:latin typeface="Arial"/>
                <a:ea typeface="Arial"/>
                <a:cs typeface="Arial"/>
              </a:rPr>
              <a:t>$6,101.71</a:t>
            </a:r>
          </a:p>
        </p:txBody>
      </p:sp>
      <p:sp>
        <p:nvSpPr>
          <p:cNvPr id="30" name="rule-658-502">
            <a:extLst xmlns:a="http://schemas.openxmlformats.org/drawingml/2006/main">
              <a:ext uri="{FF2B5EF4-FFF2-40B4-BE49-F238E27FC236}">
                <a16:creationId xmlns:a16="http://schemas.microsoft.com/office/drawing/2014/main" id="{A4FC2ED1-23FB-4E1F-B645-0F934C2664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7450" y="4781550"/>
            <a:ext cx="5019675" cy="19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5C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1" name="o3-selected-label">
            <a:extLst xmlns:a="http://schemas.openxmlformats.org/drawingml/2006/main">
              <a:ext uri="{FF2B5EF4-FFF2-40B4-BE49-F238E27FC236}">
                <a16:creationId xmlns:a16="http://schemas.microsoft.com/office/drawing/2014/main" id="{D7C89D89-D798-496E-BE59-0C3D29DDB1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7450" y="4953000"/>
            <a:ext cx="314325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D85C35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D85C35"/>
                </a:solidFill>
                <a:latin typeface="Arial"/>
                <a:ea typeface="Arial"/>
                <a:cs typeface="Arial"/>
              </a:rPr>
              <a:t>TAXABLE-SALARY EQUIVALENT</a:t>
            </a:r>
          </a:p>
        </p:txBody>
      </p:sp>
      <p:sp>
        <p:nvSpPr>
          <p:cNvPr id="32" name="o3-selected-value">
            <a:extLst xmlns:a="http://schemas.openxmlformats.org/drawingml/2006/main">
              <a:ext uri="{FF2B5EF4-FFF2-40B4-BE49-F238E27FC236}">
                <a16:creationId xmlns:a16="http://schemas.microsoft.com/office/drawing/2014/main" id="{083EC3FD-3D76-4208-8CC8-1BD80F690F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67450" y="5257800"/>
            <a:ext cx="501967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$133,689.55  -&gt;  $133,690</a:t>
            </a:r>
          </a:p>
        </p:txBody>
      </p:sp>
      <p:sp>
        <p:nvSpPr>
          <p:cNvPr id="33" name="math-counterpoint">
            <a:extLst xmlns:a="http://schemas.openxmlformats.org/drawingml/2006/main">
              <a:ext uri="{FF2B5EF4-FFF2-40B4-BE49-F238E27FC236}">
                <a16:creationId xmlns:a16="http://schemas.microsoft.com/office/drawing/2014/main" id="{A031362C-52DA-4A24-ABDF-6EC0B9277B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" y="5876925"/>
            <a:ext cx="10906125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Cash basis: $130,688.40 - $6,101.71 = $124,586.69 -&gt; $124,587. That remains $7,676 below GS-15.</a:t>
            </a:r>
          </a:p>
        </p:txBody>
      </p:sp>
      <p:sp>
        <p:nvSpPr>
          <p:cNvPr id="34" name="rule-52-674">
            <a:extLst xmlns:a="http://schemas.openxmlformats.org/drawingml/2006/main">
              <a:ext uri="{FF2B5EF4-FFF2-40B4-BE49-F238E27FC236}">
                <a16:creationId xmlns:a16="http://schemas.microsoft.com/office/drawing/2014/main" id="{D4988A88-7AD2-49C5-9BC0-318E6CAE4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11201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8D1D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5" name="source-footer-6">
            <a:extLst xmlns:a="http://schemas.openxmlformats.org/drawingml/2006/main">
              <a:ext uri="{FF2B5EF4-FFF2-40B4-BE49-F238E27FC236}">
                <a16:creationId xmlns:a16="http://schemas.microsoft.com/office/drawing/2014/main" id="{4873082B-BB30-49A8-91E6-EE0C330068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86525"/>
            <a:ext cx="10001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The tax gross-up applies only to BAH and BAS. OASDI applies to GS salary and O-3 basic pay, subject to the annual wage base.</a:t>
            </a:r>
          </a:p>
        </p:txBody>
      </p:sp>
      <p:sp>
        <p:nvSpPr>
          <p:cNvPr id="36" name="page-number-6">
            <a:extLst xmlns:a="http://schemas.openxmlformats.org/drawingml/2006/main">
              <a:ext uri="{FF2B5EF4-FFF2-40B4-BE49-F238E27FC236}">
                <a16:creationId xmlns:a16="http://schemas.microsoft.com/office/drawing/2014/main" id="{FC1501C0-26FC-4311-906B-403DA80A18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486525"/>
            <a:ext cx="876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6 / 9</a:t>
            </a:r>
          </a:p>
        </p:txBody>
      </p:sp>
    </p:spTree>
    <p:extLst>
      <p:ext uri="{BB962C8B-B14F-4D97-AF65-F5344CB8AC3E}">
        <p14:creationId xmlns:p14="http://schemas.microsoft.com/office/powerpoint/2010/main" val="203103586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kicker-7">
            <a:extLst xmlns:a="http://schemas.openxmlformats.org/drawingml/2006/main">
              <a:ext uri="{FF2B5EF4-FFF2-40B4-BE49-F238E27FC236}">
                <a16:creationId xmlns:a16="http://schemas.microsoft.com/office/drawing/2014/main" id="{09DD0D80-BAB3-4472-85EF-AD4506335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61950"/>
            <a:ext cx="72390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76B98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76B98"/>
                </a:solidFill>
                <a:latin typeface="Arial"/>
                <a:ea typeface="Arial"/>
                <a:cs typeface="Arial"/>
              </a:rPr>
              <a:t>EVIDENCE APPENDIX</a:t>
            </a:r>
          </a:p>
        </p:txBody>
      </p:sp>
      <p:sp>
        <p:nvSpPr>
          <p:cNvPr id="2" name="title-7">
            <a:extLst xmlns:a="http://schemas.openxmlformats.org/drawingml/2006/main">
              <a:ext uri="{FF2B5EF4-FFF2-40B4-BE49-F238E27FC236}">
                <a16:creationId xmlns:a16="http://schemas.microsoft.com/office/drawing/2014/main" id="{C48ABA6F-9669-4B38-BB07-70938323E8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85800"/>
            <a:ext cx="112014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315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Every headline number reconciles to source components</a:t>
            </a:r>
          </a:p>
        </p:txBody>
      </p:sp>
      <p:graphicFrame>
        <p:nvGraphicFramePr>
          <p:cNvPr id="10" name=""/>
          <p:cNvGraphicFramePr/>
          <p:nvPr/>
        </p:nvGraphicFramePr>
        <p:xfrm>
          <a:off xmlns:a="http://schemas.openxmlformats.org/drawingml/2006/main" x="552450" y="1381125"/>
          <a:ext xmlns:a="http://schemas.openxmlformats.org/drawingml/2006/main" cx="11096625" cy="461962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3615754"/>
                <a:gridCol w="2493624"/>
                <a:gridCol w="2493624"/>
                <a:gridCol w="2493624"/>
              </a:tblGrid>
              <a:tr h="384969">
                <a:tc>
                  <a:txBody>
                    <a:bodyPr/>
                    <a:lstStyle/>
                    <a:p>
                      <a:r>
                        <a:rPr sz="12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Component</a:t>
                      </a:r>
                    </a:p>
                  </a:txBody>
                  <a:tcPr marL="114300" marR="95250" marT="57150" marB="57150">
                    <a:solidFill>
                      <a:srgbClr val="0A29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2001 actual</a:t>
                      </a:r>
                    </a:p>
                  </a:txBody>
                  <a:tcPr marL="114300" marR="95250" marT="57150" marB="57150">
                    <a:solidFill>
                      <a:srgbClr val="0A29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2026 actual</a:t>
                      </a:r>
                    </a:p>
                  </a:txBody>
                  <a:tcPr marL="114300" marR="95250" marT="57150" marB="57150">
                    <a:solidFill>
                      <a:srgbClr val="0A29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2027 forecast</a:t>
                      </a:r>
                    </a:p>
                  </a:txBody>
                  <a:tcPr marL="114300" marR="95250" marT="57150" marB="57150">
                    <a:solidFill>
                      <a:srgbClr val="0A2947"/>
                    </a:solidFill>
                  </a:tcPr>
                </a:tc>
              </a:tr>
              <a:tr h="384969"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GS-15 gross salary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$85,832.00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$147,945.00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$147,945.00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</a:tr>
              <a:tr h="384969"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- New-hire FERS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$686.66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$6,509.58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$6,509.58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</a:tr>
              <a:tr h="384969"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- GS employee OASDI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$4,984.80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$9,172.59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$9,172.59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</a:tr>
              <a:tr h="384969"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GS-15 selected value</a:t>
                      </a:r>
                    </a:p>
                  </a:txBody>
                  <a:tcPr marL="114300" marR="95250" marT="47625" marB="47625">
                    <a:solidFill>
                      <a:srgbClr val="EAF0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$80,160.54</a:t>
                      </a:r>
                    </a:p>
                  </a:txBody>
                  <a:tcPr marL="114300" marR="95250" marT="47625" marB="47625">
                    <a:solidFill>
                      <a:srgbClr val="EAF0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$132,262.83</a:t>
                      </a:r>
                    </a:p>
                  </a:txBody>
                  <a:tcPr marL="114300" marR="95250" marT="47625" marB="47625">
                    <a:solidFill>
                      <a:srgbClr val="EAF0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$132,262.83</a:t>
                      </a:r>
                    </a:p>
                  </a:txBody>
                  <a:tcPr marL="114300" marR="95250" marT="47625" marB="47625">
                    <a:solidFill>
                      <a:srgbClr val="EAF0F2"/>
                    </a:solidFill>
                  </a:tcPr>
                </a:tc>
              </a:tr>
              <a:tr h="384969"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O-3 basic pay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$43,876.80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$92,844.00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$98,414.64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</a:tr>
              <a:tr h="384969"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+ Hill AFB BAH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$10,224.00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$28,332.00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$28,332.00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</a:tr>
              <a:tr h="384969"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+ Officer BAS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$1,925.04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$3,941.76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$3,941.76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</a:tr>
              <a:tr h="384969"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+ Federal tax gross-up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$3,426.65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$9,102.86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$9,102.86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</a:tr>
              <a:tr h="384969"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- O-3 employee OASDI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$2,720.36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$5,756.33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$6,101.71</a:t>
                      </a:r>
                    </a:p>
                  </a:txBody>
                  <a:tcPr marL="114300" marR="95250" marT="47625" marB="47625">
                    <a:solidFill>
                      <a:srgbClr val="FFFFFF"/>
                    </a:solidFill>
                  </a:tcPr>
                </a:tc>
              </a:tr>
              <a:tr h="384969"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O-3 selected value</a:t>
                      </a:r>
                    </a:p>
                  </a:txBody>
                  <a:tcPr marL="114300" marR="95250" marT="47625" marB="47625">
                    <a:solidFill>
                      <a:srgbClr val="EAF0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$56,732.13</a:t>
                      </a:r>
                    </a:p>
                  </a:txBody>
                  <a:tcPr marL="114300" marR="95250" marT="47625" marB="47625">
                    <a:solidFill>
                      <a:srgbClr val="EAF0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$128,464.29</a:t>
                      </a:r>
                    </a:p>
                  </a:txBody>
                  <a:tcPr marL="114300" marR="95250" marT="47625" marB="47625">
                    <a:solidFill>
                      <a:srgbClr val="EAF0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071A2D"/>
                          </a:solidFill>
                          <a:latin typeface="Arial"/>
                          <a:ea typeface="Arial"/>
                          <a:cs typeface="Arial"/>
                        </a:rPr>
                        <a:t>$133,689.55</a:t>
                      </a:r>
                    </a:p>
                  </a:txBody>
                  <a:tcPr marL="114300" marR="95250" marT="47625" marB="47625">
                    <a:solidFill>
                      <a:srgbClr val="EAF0F2"/>
                    </a:solidFill>
                  </a:tcPr>
                </a:tc>
              </a:tr>
              <a:tr h="384969"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D85C35"/>
                          </a:solidFill>
                          <a:latin typeface="Arial"/>
                          <a:ea typeface="Arial"/>
                          <a:cs typeface="Arial"/>
                        </a:rPr>
                        <a:t>Relationship</a:t>
                      </a:r>
                    </a:p>
                  </a:txBody>
                  <a:tcPr marL="114300" marR="95250" marT="47625" marB="47625">
                    <a:solidFill>
                      <a:srgbClr val="EEE6D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D85C35"/>
                          </a:solidFill>
                          <a:latin typeface="Arial"/>
                          <a:ea typeface="Arial"/>
                          <a:cs typeface="Arial"/>
                        </a:rPr>
                        <a:t>GS-15 +$23,428</a:t>
                      </a:r>
                    </a:p>
                  </a:txBody>
                  <a:tcPr marL="114300" marR="95250" marT="47625" marB="47625">
                    <a:solidFill>
                      <a:srgbClr val="EEE6D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D85C35"/>
                          </a:solidFill>
                          <a:latin typeface="Arial"/>
                          <a:ea typeface="Arial"/>
                          <a:cs typeface="Arial"/>
                        </a:rPr>
                        <a:t>GS-15 +$3,799</a:t>
                      </a:r>
                    </a:p>
                  </a:txBody>
                  <a:tcPr marL="114300" marR="95250" marT="47625" marB="47625">
                    <a:solidFill>
                      <a:srgbClr val="EEE6D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D85C35"/>
                          </a:solidFill>
                          <a:latin typeface="Arial"/>
                          <a:ea typeface="Arial"/>
                          <a:cs typeface="Arial"/>
                        </a:rPr>
                        <a:t>O-3 +$1,427</a:t>
                      </a:r>
                    </a:p>
                  </a:txBody>
                  <a:tcPr marL="114300" marR="95250" marT="47625" marB="47625">
                    <a:solidFill>
                      <a:srgbClr val="EEE6DA"/>
                    </a:solidFill>
                  </a:tcPr>
                </a:tc>
              </a:tr>
            </a:tbl>
          </a:graphicData>
        </a:graphic>
      </p:graphicFrame>
      <p:sp>
        <p:nvSpPr>
          <p:cNvPr id="4" name="table-note">
            <a:extLst xmlns:a="http://schemas.openxmlformats.org/drawingml/2006/main">
              <a:ext uri="{FF2B5EF4-FFF2-40B4-BE49-F238E27FC236}">
                <a16:creationId xmlns:a16="http://schemas.microsoft.com/office/drawing/2014/main" id="{42137CF9-BE5D-4BFF-9CFE-EF14D6E598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6076950"/>
            <a:ext cx="10763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050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The 2001 GS OASDI calculation uses the $80,400 annual wage cap. The 2027 GS salary remains below the $190,200 forecast cap.</a:t>
            </a:r>
          </a:p>
        </p:txBody>
      </p:sp>
      <p:sp>
        <p:nvSpPr>
          <p:cNvPr id="5" name="rule-52-674">
            <a:extLst xmlns:a="http://schemas.openxmlformats.org/drawingml/2006/main">
              <a:ext uri="{FF2B5EF4-FFF2-40B4-BE49-F238E27FC236}">
                <a16:creationId xmlns:a16="http://schemas.microsoft.com/office/drawing/2014/main" id="{A85471AF-0901-4DBA-A7BB-1F09DD395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11201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8D1D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source-footer-7">
            <a:extLst xmlns:a="http://schemas.openxmlformats.org/drawingml/2006/main">
              <a:ext uri="{FF2B5EF4-FFF2-40B4-BE49-F238E27FC236}">
                <a16:creationId xmlns:a16="http://schemas.microsoft.com/office/drawing/2014/main" id="{13D3F11E-AFB3-4476-932C-28E64D9B07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86525"/>
            <a:ext cx="10001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Source rows and annual OASDI assumptions are published as JSON and CSV at federalpayparity.org/data/.</a:t>
            </a:r>
          </a:p>
        </p:txBody>
      </p:sp>
      <p:sp>
        <p:nvSpPr>
          <p:cNvPr id="7" name="page-number-7">
            <a:extLst xmlns:a="http://schemas.openxmlformats.org/drawingml/2006/main">
              <a:ext uri="{FF2B5EF4-FFF2-40B4-BE49-F238E27FC236}">
                <a16:creationId xmlns:a16="http://schemas.microsoft.com/office/drawing/2014/main" id="{76640C8A-DDD3-4D0E-B8BB-B4AD67C89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486525"/>
            <a:ext cx="876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7 / 9</a:t>
            </a:r>
          </a:p>
        </p:txBody>
      </p:sp>
    </p:spTree>
    <p:extLst>
      <p:ext uri="{BB962C8B-B14F-4D97-AF65-F5344CB8AC3E}">
        <p14:creationId xmlns:p14="http://schemas.microsoft.com/office/powerpoint/2010/main" val="1354341092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7" name="kicker-8">
            <a:extLst xmlns:a="http://schemas.openxmlformats.org/drawingml/2006/main">
              <a:ext uri="{FF2B5EF4-FFF2-40B4-BE49-F238E27FC236}">
                <a16:creationId xmlns:a16="http://schemas.microsoft.com/office/drawing/2014/main" id="{69F758B0-AF57-4428-9BD3-F4FCCA28A7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61950"/>
            <a:ext cx="72390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76B98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76B98"/>
                </a:solidFill>
                <a:latin typeface="Arial"/>
                <a:ea typeface="Arial"/>
                <a:cs typeface="Arial"/>
              </a:rPr>
              <a:t>LEADERSHIP RECOMMENDATION</a:t>
            </a:r>
          </a:p>
        </p:txBody>
      </p:sp>
      <p:sp>
        <p:nvSpPr>
          <p:cNvPr id="2" name="title-8">
            <a:extLst xmlns:a="http://schemas.openxmlformats.org/drawingml/2006/main">
              <a:ext uri="{FF2B5EF4-FFF2-40B4-BE49-F238E27FC236}">
                <a16:creationId xmlns:a16="http://schemas.microsoft.com/office/drawing/2014/main" id="{9FD38AC8-5D5C-424F-81FC-65B5B8A038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85800"/>
            <a:ext cx="112014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315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Turn the warning into a dated workforce decision</a:t>
            </a:r>
          </a:p>
        </p:txBody>
      </p:sp>
      <p:sp>
        <p:nvSpPr>
          <p:cNvPr id="3" name="recommendation">
            <a:extLst xmlns:a="http://schemas.openxmlformats.org/drawingml/2006/main">
              <a:ext uri="{FF2B5EF4-FFF2-40B4-BE49-F238E27FC236}">
                <a16:creationId xmlns:a16="http://schemas.microsoft.com/office/drawing/2014/main" id="{561F3AFF-07A4-4854-8063-FA4E5BF83E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333500"/>
            <a:ext cx="1104900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2025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Commission a critical-skills workforce diagnostic and a targeted-compensation options assessment, each with a named owner and decision date.</a:t>
            </a:r>
          </a:p>
        </p:txBody>
      </p:sp>
      <p:sp>
        <p:nvSpPr>
          <p:cNvPr id="4" name="stake-value-0">
            <a:extLst xmlns:a="http://schemas.openxmlformats.org/drawingml/2006/main">
              <a:ext uri="{FF2B5EF4-FFF2-40B4-BE49-F238E27FC236}">
                <a16:creationId xmlns:a16="http://schemas.microsoft.com/office/drawing/2014/main" id="{612B2086-31F9-4361-88F4-A50DCB3C21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2714625"/>
            <a:ext cx="31432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176B98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176B98"/>
                </a:solidFill>
                <a:latin typeface="Arial"/>
                <a:ea typeface="Arial"/>
                <a:cs typeface="Arial"/>
              </a:rPr>
              <a:t>$140.9B</a:t>
            </a:r>
          </a:p>
        </p:txBody>
      </p:sp>
      <p:sp>
        <p:nvSpPr>
          <p:cNvPr id="5" name="stake-detail-0">
            <a:extLst xmlns:a="http://schemas.openxmlformats.org/drawingml/2006/main">
              <a:ext uri="{FF2B5EF4-FFF2-40B4-BE49-F238E27FC236}">
                <a16:creationId xmlns:a16="http://schemas.microsoft.com/office/drawing/2014/main" id="{FF70673D-6602-44A5-AC6D-A8E13B891D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524250"/>
            <a:ext cx="3143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42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Sentinel estimated acquisition cost after the 2024 review</a:t>
            </a:r>
          </a:p>
        </p:txBody>
      </p:sp>
      <p:sp>
        <p:nvSpPr>
          <p:cNvPr id="6" name="rule-421-275">
            <a:extLst xmlns:a="http://schemas.openxmlformats.org/drawingml/2006/main">
              <a:ext uri="{FF2B5EF4-FFF2-40B4-BE49-F238E27FC236}">
                <a16:creationId xmlns:a16="http://schemas.microsoft.com/office/drawing/2014/main" id="{6D13A546-B4B5-4FF9-B3C1-A86472ADAD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10025" y="2619375"/>
            <a:ext cx="1905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8D1D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stake-value-1">
            <a:extLst xmlns:a="http://schemas.openxmlformats.org/drawingml/2006/main">
              <a:ext uri="{FF2B5EF4-FFF2-40B4-BE49-F238E27FC236}">
                <a16:creationId xmlns:a16="http://schemas.microsoft.com/office/drawing/2014/main" id="{739D7E53-28F4-49DB-84BF-8743BEF8B7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76725" y="2714625"/>
            <a:ext cx="31432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176B98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176B98"/>
                </a:solidFill>
                <a:latin typeface="Arial"/>
                <a:ea typeface="Arial"/>
                <a:cs typeface="Arial"/>
              </a:rPr>
              <a:t>81%</a:t>
            </a:r>
          </a:p>
        </p:txBody>
      </p:sp>
      <p:sp>
        <p:nvSpPr>
          <p:cNvPr id="8" name="stake-detail-1">
            <a:extLst xmlns:a="http://schemas.openxmlformats.org/drawingml/2006/main">
              <a:ext uri="{FF2B5EF4-FFF2-40B4-BE49-F238E27FC236}">
                <a16:creationId xmlns:a16="http://schemas.microsoft.com/office/drawing/2014/main" id="{31F3DA9C-91AC-44C0-9169-0A7BBBE915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76725" y="3524250"/>
            <a:ext cx="3143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42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above the September 2020 Milestone B estimate</a:t>
            </a:r>
          </a:p>
        </p:txBody>
      </p:sp>
      <p:sp>
        <p:nvSpPr>
          <p:cNvPr id="9" name="rule-818-275">
            <a:extLst xmlns:a="http://schemas.openxmlformats.org/drawingml/2006/main">
              <a:ext uri="{FF2B5EF4-FFF2-40B4-BE49-F238E27FC236}">
                <a16:creationId xmlns:a16="http://schemas.microsoft.com/office/drawing/2014/main" id="{102EAA44-6126-4118-8AB2-7DEB24186E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91450" y="2619375"/>
            <a:ext cx="19050" cy="2476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8D1D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stake-value-2">
            <a:extLst xmlns:a="http://schemas.openxmlformats.org/drawingml/2006/main">
              <a:ext uri="{FF2B5EF4-FFF2-40B4-BE49-F238E27FC236}">
                <a16:creationId xmlns:a16="http://schemas.microsoft.com/office/drawing/2014/main" id="{61D05344-912E-47EB-BC78-B953DD6D3B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58150" y="2714625"/>
            <a:ext cx="31432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D85C35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D85C35"/>
                </a:solidFill>
                <a:latin typeface="Arial"/>
                <a:ea typeface="Arial"/>
                <a:cs typeface="Arial"/>
              </a:rPr>
              <a:t>~1,000</a:t>
            </a:r>
          </a:p>
        </p:txBody>
      </p:sp>
      <p:sp>
        <p:nvSpPr>
          <p:cNvPr id="11" name="stake-detail-2">
            <a:extLst xmlns:a="http://schemas.openxmlformats.org/drawingml/2006/main">
              <a:ext uri="{FF2B5EF4-FFF2-40B4-BE49-F238E27FC236}">
                <a16:creationId xmlns:a16="http://schemas.microsoft.com/office/drawing/2014/main" id="{6332CD1D-3EC4-400C-A1A7-CE8E759D11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58150" y="3524250"/>
            <a:ext cx="3143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42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42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civilian and military personnel in Hill's ICBM Systems Directorate</a:t>
            </a:r>
          </a:p>
        </p:txBody>
      </p:sp>
      <p:sp>
        <p:nvSpPr>
          <p:cNvPr id="12" name="decision-evidence-band">
            <a:extLst xmlns:a="http://schemas.openxmlformats.org/drawingml/2006/main">
              <a:ext uri="{FF2B5EF4-FFF2-40B4-BE49-F238E27FC236}">
                <a16:creationId xmlns:a16="http://schemas.microsoft.com/office/drawing/2014/main" id="{9F80B1C2-56D6-44AF-8876-8C503EE3FF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191125"/>
            <a:ext cx="11049000" cy="90487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AF0F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decision-evidence">
            <a:extLst xmlns:a="http://schemas.openxmlformats.org/drawingml/2006/main">
              <a:ext uri="{FF2B5EF4-FFF2-40B4-BE49-F238E27FC236}">
                <a16:creationId xmlns:a16="http://schemas.microsoft.com/office/drawing/2014/main" id="{06547AAC-5564-4C89-86E5-C1FBF3AE5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5410200"/>
            <a:ext cx="10572750" cy="523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Obtain authorized / filled / vacant positions; time-to-hire and offer outcomes; regrettable attrition and retirement eligibility; and a documented review of available compensation and hiring authorities.</a:t>
            </a:r>
          </a:p>
        </p:txBody>
      </p:sp>
      <p:sp>
        <p:nvSpPr>
          <p:cNvPr id="14" name="rule-52-674">
            <a:extLst xmlns:a="http://schemas.openxmlformats.org/drawingml/2006/main">
              <a:ext uri="{FF2B5EF4-FFF2-40B4-BE49-F238E27FC236}">
                <a16:creationId xmlns:a16="http://schemas.microsoft.com/office/drawing/2014/main" id="{F11D1FC5-5D04-4D10-B24D-E35278C895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11201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8D1D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source-footer-8">
            <a:extLst xmlns:a="http://schemas.openxmlformats.org/drawingml/2006/main">
              <a:ext uri="{FF2B5EF4-FFF2-40B4-BE49-F238E27FC236}">
                <a16:creationId xmlns:a16="http://schemas.microsoft.com/office/drawing/2014/main" id="{0E73C885-2634-44D6-9281-69DB76E70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86525"/>
            <a:ext cx="10001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Sentinel demonstrates the stakes. It does not prove compensation caused the Nunn-McCurdy breach.</a:t>
            </a:r>
          </a:p>
        </p:txBody>
      </p:sp>
      <p:sp>
        <p:nvSpPr>
          <p:cNvPr id="16" name="page-number-8">
            <a:extLst xmlns:a="http://schemas.openxmlformats.org/drawingml/2006/main">
              <a:ext uri="{FF2B5EF4-FFF2-40B4-BE49-F238E27FC236}">
                <a16:creationId xmlns:a16="http://schemas.microsoft.com/office/drawing/2014/main" id="{7B8A2279-B6FB-4944-9209-39FEF42818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486525"/>
            <a:ext cx="876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8 / 9</a:t>
            </a:r>
          </a:p>
        </p:txBody>
      </p:sp>
    </p:spTree>
    <p:extLst>
      <p:ext uri="{BB962C8B-B14F-4D97-AF65-F5344CB8AC3E}">
        <p14:creationId xmlns:p14="http://schemas.microsoft.com/office/powerpoint/2010/main" val="458242661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9" name="kicker-9">
            <a:extLst xmlns:a="http://schemas.openxmlformats.org/drawingml/2006/main">
              <a:ext uri="{FF2B5EF4-FFF2-40B4-BE49-F238E27FC236}">
                <a16:creationId xmlns:a16="http://schemas.microsoft.com/office/drawing/2014/main" id="{58D8E999-E5DF-43F4-BC34-A9119737C6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61950"/>
            <a:ext cx="72390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176B98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76B98"/>
                </a:solidFill>
                <a:latin typeface="Arial"/>
                <a:ea typeface="Arial"/>
                <a:cs typeface="Arial"/>
              </a:rPr>
              <a:t>GUARDRAILS AND SOURCES</a:t>
            </a:r>
          </a:p>
        </p:txBody>
      </p:sp>
      <p:sp>
        <p:nvSpPr>
          <p:cNvPr id="2" name="title-9">
            <a:extLst xmlns:a="http://schemas.openxmlformats.org/drawingml/2006/main">
              <a:ext uri="{FF2B5EF4-FFF2-40B4-BE49-F238E27FC236}">
                <a16:creationId xmlns:a16="http://schemas.microsoft.com/office/drawing/2014/main" id="{7BEB4D32-B9C0-48BE-BCCC-C5FDC0B6A1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85800"/>
            <a:ext cx="112014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3150" b="1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3150" b="1">
                <a:solidFill>
                  <a:srgbClr val="071A2D"/>
                </a:solidFill>
                <a:latin typeface="Arial"/>
                <a:ea typeface="Arial"/>
                <a:cs typeface="Arial"/>
              </a:rPr>
              <a:t>Use the comparison as a warning, not a rank equivalence</a:t>
            </a:r>
          </a:p>
        </p:txBody>
      </p:sp>
      <p:sp>
        <p:nvSpPr>
          <p:cNvPr id="3" name="rank-guardrail">
            <a:extLst xmlns:a="http://schemas.openxmlformats.org/drawingml/2006/main">
              <a:ext uri="{FF2B5EF4-FFF2-40B4-BE49-F238E27FC236}">
                <a16:creationId xmlns:a16="http://schemas.microsoft.com/office/drawing/2014/main" id="{128A6862-3AE8-4945-8112-C5830C5DE5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381125"/>
            <a:ext cx="5334000" cy="1666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DoDI 5000.66 treats critical acquisition positions as senior acquisition-workforce roles, requires a three-year tenure agreement, and sets a minimum grade of GS-14/equivalent or O-5. That does not make any GS grade a military-rank equivalent. It establishes senior civilian acquisition work as mission-capacity infrastructure.</a:t>
            </a:r>
          </a:p>
        </p:txBody>
      </p:sp>
      <p:sp>
        <p:nvSpPr>
          <p:cNvPr id="4" name="causal-guardrail">
            <a:extLst xmlns:a="http://schemas.openxmlformats.org/drawingml/2006/main">
              <a:ext uri="{FF2B5EF4-FFF2-40B4-BE49-F238E27FC236}">
                <a16:creationId xmlns:a16="http://schemas.microsoft.com/office/drawing/2014/main" id="{5357172D-8D4A-4726-9CB5-74118D35D5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476625"/>
            <a:ext cx="53340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Profiles are illustrative, not workforce averages or universal job equivalents. The tax gross-up is a sensitivity, not individual tax advice. Compensation is a credible mission-capacity risk, not proof of causation.</a:t>
            </a:r>
          </a:p>
        </p:txBody>
      </p:sp>
      <p:sp>
        <p:nvSpPr>
          <p:cNvPr id="5" name="live-links-title">
            <a:extLst xmlns:a="http://schemas.openxmlformats.org/drawingml/2006/main">
              <a:ext uri="{FF2B5EF4-FFF2-40B4-BE49-F238E27FC236}">
                <a16:creationId xmlns:a16="http://schemas.microsoft.com/office/drawing/2014/main" id="{E761AC72-5F69-4B01-920A-E387F29372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334000"/>
            <a:ext cx="2476500" cy="247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00" b="1">
                <a:solidFill>
                  <a:srgbClr val="176B98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76B98"/>
                </a:solidFill>
                <a:latin typeface="Arial"/>
                <a:ea typeface="Arial"/>
                <a:cs typeface="Arial"/>
              </a:rPr>
              <a:t>OPEN THE LIVE MATH</a:t>
            </a:r>
          </a:p>
        </p:txBody>
      </p:sp>
      <p:sp>
        <p:nvSpPr>
          <p:cNvPr id="6" name="live-links">
            <a:extLst xmlns:a="http://schemas.openxmlformats.org/drawingml/2006/main">
              <a:ext uri="{FF2B5EF4-FFF2-40B4-BE49-F238E27FC236}">
                <a16:creationId xmlns:a16="http://schemas.microsoft.com/office/drawing/2014/main" id="{6455DE35-DD8D-4273-9FC7-7900BA6F9C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638800"/>
            <a:ext cx="4286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federalpayparity.org/evidence/</a:t>
            </a:r>
          </a:p>
          <a:p xmlns:a="http://schemas.openxmlformats.org/drawingml/2006/main">
            <a:pPr algn="l">
              <a:defRPr sz="1200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federalpayparity.org/methodology/</a:t>
            </a:r>
          </a:p>
          <a:p xmlns:a="http://schemas.openxmlformats.org/drawingml/2006/main">
            <a:pPr algn="l">
              <a:defRPr sz="1200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federalpayparity.org/data/</a:t>
            </a:r>
          </a:p>
        </p:txBody>
      </p:sp>
      <p:sp>
        <p:nvSpPr>
          <p:cNvPr id="7" name="rule-650-145">
            <a:extLst xmlns:a="http://schemas.openxmlformats.org/drawingml/2006/main">
              <a:ext uri="{FF2B5EF4-FFF2-40B4-BE49-F238E27FC236}">
                <a16:creationId xmlns:a16="http://schemas.microsoft.com/office/drawing/2014/main" id="{007C0218-6D37-4AF3-BFC2-C26962FF2F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1381125"/>
            <a:ext cx="9525" cy="47625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8D1D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" name="sources-title">
            <a:extLst xmlns:a="http://schemas.openxmlformats.org/drawingml/2006/main">
              <a:ext uri="{FF2B5EF4-FFF2-40B4-BE49-F238E27FC236}">
                <a16:creationId xmlns:a16="http://schemas.microsoft.com/office/drawing/2014/main" id="{10A8E3B1-CAE9-4F43-8274-69EACFF87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1381125"/>
            <a:ext cx="285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1">
                <a:solidFill>
                  <a:srgbClr val="176B98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176B98"/>
                </a:solidFill>
                <a:latin typeface="Arial"/>
                <a:ea typeface="Arial"/>
                <a:cs typeface="Arial"/>
              </a:rPr>
              <a:t>PRIMARY SOURCES</a:t>
            </a:r>
          </a:p>
        </p:txBody>
      </p:sp>
      <p:sp>
        <p:nvSpPr>
          <p:cNvPr id="9" name="visible-source-0">
            <a:extLst xmlns:a="http://schemas.openxmlformats.org/drawingml/2006/main">
              <a:ext uri="{FF2B5EF4-FFF2-40B4-BE49-F238E27FC236}">
                <a16:creationId xmlns:a16="http://schemas.microsoft.com/office/drawing/2014/main" id="{D08525FA-D17F-457F-B0CA-84D98B1E27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1857375"/>
            <a:ext cx="4762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1. Department of the Air Force - Sentinel Nunn-McCurdy review</a:t>
            </a:r>
          </a:p>
        </p:txBody>
      </p:sp>
      <p:sp>
        <p:nvSpPr>
          <p:cNvPr id="10" name="visible-source-1">
            <a:extLst xmlns:a="http://schemas.openxmlformats.org/drawingml/2006/main">
              <a:ext uri="{FF2B5EF4-FFF2-40B4-BE49-F238E27FC236}">
                <a16:creationId xmlns:a16="http://schemas.microsoft.com/office/drawing/2014/main" id="{35A994AB-A649-47C8-8648-7A568D9C85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2409825"/>
            <a:ext cx="4762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2. Hill AFB - Air Force Nuclear Weapons Center fact sheet</a:t>
            </a:r>
          </a:p>
        </p:txBody>
      </p:sp>
      <p:sp>
        <p:nvSpPr>
          <p:cNvPr id="11" name="visible-source-2">
            <a:extLst xmlns:a="http://schemas.openxmlformats.org/drawingml/2006/main">
              <a:ext uri="{FF2B5EF4-FFF2-40B4-BE49-F238E27FC236}">
                <a16:creationId xmlns:a16="http://schemas.microsoft.com/office/drawing/2014/main" id="{0CFE1B92-7B9C-44AB-91CC-B12B44A964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2962275"/>
            <a:ext cx="4762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3. OPM - General Schedule</a:t>
            </a:r>
          </a:p>
        </p:txBody>
      </p:sp>
      <p:sp>
        <p:nvSpPr>
          <p:cNvPr id="12" name="visible-source-3">
            <a:extLst xmlns:a="http://schemas.openxmlformats.org/drawingml/2006/main">
              <a:ext uri="{FF2B5EF4-FFF2-40B4-BE49-F238E27FC236}">
                <a16:creationId xmlns:a16="http://schemas.microsoft.com/office/drawing/2014/main" id="{A0217173-8207-4144-8723-722B644D0D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3514725"/>
            <a:ext cx="4762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4. DoDI 5000.66 - Defense Acquisition Workforce</a:t>
            </a:r>
          </a:p>
        </p:txBody>
      </p:sp>
      <p:sp>
        <p:nvSpPr>
          <p:cNvPr id="13" name="visible-source-4">
            <a:extLst xmlns:a="http://schemas.openxmlformats.org/drawingml/2006/main">
              <a:ext uri="{FF2B5EF4-FFF2-40B4-BE49-F238E27FC236}">
                <a16:creationId xmlns:a16="http://schemas.microsoft.com/office/drawing/2014/main" id="{BE887141-1D37-4544-B985-FCA7ADAD93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4067175"/>
            <a:ext cx="4762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5. GAO-19-509 - Defense Acquisition Workforce</a:t>
            </a:r>
          </a:p>
        </p:txBody>
      </p:sp>
      <p:sp>
        <p:nvSpPr>
          <p:cNvPr id="14" name="visible-source-5">
            <a:extLst xmlns:a="http://schemas.openxmlformats.org/drawingml/2006/main">
              <a:ext uri="{FF2B5EF4-FFF2-40B4-BE49-F238E27FC236}">
                <a16:creationId xmlns:a16="http://schemas.microsoft.com/office/drawing/2014/main" id="{9B21040B-717C-43AC-8235-EE1E967B5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4619625"/>
            <a:ext cx="4762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6. OPM - recruitment, relocation, and retention incentives</a:t>
            </a:r>
          </a:p>
        </p:txBody>
      </p:sp>
      <p:sp>
        <p:nvSpPr>
          <p:cNvPr id="15" name="visible-source-6">
            <a:extLst xmlns:a="http://schemas.openxmlformats.org/drawingml/2006/main">
              <a:ext uri="{FF2B5EF4-FFF2-40B4-BE49-F238E27FC236}">
                <a16:creationId xmlns:a16="http://schemas.microsoft.com/office/drawing/2014/main" id="{8FF0616D-03A2-41A9-9E95-5AAAEE1A4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72250" y="5172075"/>
            <a:ext cx="4762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071A2D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071A2D"/>
                </a:solidFill>
                <a:latin typeface="Arial"/>
                <a:ea typeface="Arial"/>
                <a:cs typeface="Arial"/>
              </a:rPr>
              <a:t>7. SSA - OASDI contribution and benefit base</a:t>
            </a:r>
          </a:p>
        </p:txBody>
      </p:sp>
      <p:sp>
        <p:nvSpPr>
          <p:cNvPr id="16" name="rule-52-674">
            <a:extLst xmlns:a="http://schemas.openxmlformats.org/drawingml/2006/main">
              <a:ext uri="{FF2B5EF4-FFF2-40B4-BE49-F238E27FC236}">
                <a16:creationId xmlns:a16="http://schemas.microsoft.com/office/drawing/2014/main" id="{35B53DC2-C7BE-40BB-B79C-824FA69EA7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11201400" cy="95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C8D1D8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source-footer-9">
            <a:extLst xmlns:a="http://schemas.openxmlformats.org/drawingml/2006/main">
              <a:ext uri="{FF2B5EF4-FFF2-40B4-BE49-F238E27FC236}">
                <a16:creationId xmlns:a16="http://schemas.microsoft.com/office/drawing/2014/main" id="{5DF48CAB-750D-419D-B904-D12984142C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86525"/>
            <a:ext cx="100012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Federal Pay Parity Project - independent public-data analysis - reviewed August 22, 2026.</a:t>
            </a:r>
          </a:p>
        </p:txBody>
      </p:sp>
      <p:sp>
        <p:nvSpPr>
          <p:cNvPr id="18" name="page-number-9">
            <a:extLst xmlns:a="http://schemas.openxmlformats.org/drawingml/2006/main">
              <a:ext uri="{FF2B5EF4-FFF2-40B4-BE49-F238E27FC236}">
                <a16:creationId xmlns:a16="http://schemas.microsoft.com/office/drawing/2014/main" id="{83FE261E-EBEF-4E77-A277-4283EC3089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10875" y="6486525"/>
            <a:ext cx="876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anchor="t"/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506171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06171"/>
                </a:solidFill>
                <a:latin typeface="Arial"/>
                <a:ea typeface="Arial"/>
                <a:cs typeface="Arial"/>
              </a:rPr>
              <a:t>9 / 9</a:t>
            </a:r>
          </a:p>
        </p:txBody>
      </p:sp>
    </p:spTree>
    <p:extLst>
      <p:ext uri="{BB962C8B-B14F-4D97-AF65-F5344CB8AC3E}">
        <p14:creationId xmlns:p14="http://schemas.microsoft.com/office/powerpoint/2010/main" val="78692510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2026-08-22T23:12:27.8340000Z</dcterms:created>
  <dcterms:modified xsi:type="dcterms:W3CDTF">2026-08-22T23:12:27.8340000Z</dcterms:modified>
</coreProperties>
</file>